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65" r:id="rId2"/>
    <p:sldId id="258" r:id="rId3"/>
    <p:sldId id="262" r:id="rId4"/>
    <p:sldId id="264" r:id="rId5"/>
    <p:sldId id="259" r:id="rId6"/>
    <p:sldId id="272" r:id="rId7"/>
    <p:sldId id="274" r:id="rId8"/>
    <p:sldId id="273" r:id="rId9"/>
    <p:sldId id="268" r:id="rId10"/>
    <p:sldId id="275" r:id="rId11"/>
    <p:sldId id="278" r:id="rId12"/>
    <p:sldId id="276" r:id="rId13"/>
    <p:sldId id="269" r:id="rId14"/>
    <p:sldId id="270" r:id="rId15"/>
    <p:sldId id="277" r:id="rId16"/>
    <p:sldId id="280" r:id="rId17"/>
    <p:sldId id="279" r:id="rId18"/>
    <p:sldId id="284" r:id="rId19"/>
    <p:sldId id="285" r:id="rId20"/>
    <p:sldId id="286" r:id="rId21"/>
    <p:sldId id="287" r:id="rId22"/>
  </p:sldIdLst>
  <p:sldSz cx="6858000" cy="9144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gures and Tables" id="{B5017529-E15D-1A40-8AED-A33D74E905F9}">
          <p14:sldIdLst>
            <p14:sldId id="265"/>
            <p14:sldId id="258"/>
            <p14:sldId id="262"/>
            <p14:sldId id="264"/>
            <p14:sldId id="259"/>
          </p14:sldIdLst>
        </p14:section>
        <p14:section name="Supplemental Figures" id="{6CF36BF2-8FDD-624E-A4DE-7359DBB9ECDA}">
          <p14:sldIdLst>
            <p14:sldId id="272"/>
            <p14:sldId id="274"/>
            <p14:sldId id="273"/>
            <p14:sldId id="268"/>
            <p14:sldId id="275"/>
            <p14:sldId id="278"/>
            <p14:sldId id="276"/>
            <p14:sldId id="269"/>
            <p14:sldId id="270"/>
            <p14:sldId id="277"/>
            <p14:sldId id="280"/>
            <p14:sldId id="279"/>
            <p14:sldId id="284"/>
            <p14:sldId id="285"/>
            <p14:sldId id="286"/>
            <p14:sldId id="287"/>
          </p14:sldIdLst>
        </p14:section>
      </p14:sectionLst>
    </p:ext>
    <p:ext uri="{EFAFB233-063F-42B5-8137-9DF3F51BA10A}">
      <p15:sldGuideLst xmlns:p15="http://schemas.microsoft.com/office/powerpoint/2012/main">
        <p15:guide id="1" orient="horz" pos="3816" userDrawn="1">
          <p15:clr>
            <a:srgbClr val="A4A3A4"/>
          </p15:clr>
        </p15:guide>
        <p15:guide id="2" pos="17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p:restoredTop sz="84540"/>
  </p:normalViewPr>
  <p:slideViewPr>
    <p:cSldViewPr snapToGrid="0" snapToObjects="1" showGuides="1">
      <p:cViewPr>
        <p:scale>
          <a:sx n="135" d="100"/>
          <a:sy n="135" d="100"/>
        </p:scale>
        <p:origin x="1592" y="-1088"/>
      </p:cViewPr>
      <p:guideLst>
        <p:guide orient="horz" pos="3816"/>
        <p:guide pos="1704"/>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9EA44-E4C7-F74A-8C93-4C522D065CA0}" type="datetimeFigureOut">
              <a:rPr lang="en-US" smtClean="0"/>
              <a:t>7/27/18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E4CC3-2223-894D-9EF5-96F8F7EC7E4F}" type="slidenum">
              <a:rPr lang="en-US" smtClean="0"/>
              <a:t>‹#›</a:t>
            </a:fld>
            <a:endParaRPr lang="en-US"/>
          </a:p>
        </p:txBody>
      </p:sp>
    </p:spTree>
    <p:extLst>
      <p:ext uri="{BB962C8B-B14F-4D97-AF65-F5344CB8AC3E}">
        <p14:creationId xmlns:p14="http://schemas.microsoft.com/office/powerpoint/2010/main" val="141887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a:t>
            </a:r>
            <a:r>
              <a:rPr lang="en-US" sz="1200" b="1" i="1" u="none" strike="noStrike" kern="1200" dirty="0">
                <a:solidFill>
                  <a:schemeClr val="tx1"/>
                </a:solidFill>
                <a:effectLst/>
                <a:latin typeface="+mn-lt"/>
                <a:ea typeface="+mn-ea"/>
                <a:cs typeface="+mn-cs"/>
              </a:rPr>
              <a:t>Daily microbiome variation and dietary intake are highly individualized</a:t>
            </a:r>
            <a:endParaRPr lang="en-US" b="1" dirty="0">
              <a:effectLst/>
            </a:endParaRPr>
          </a:p>
          <a:p>
            <a:endParaRPr lang="en-US" dirty="0"/>
          </a:p>
        </p:txBody>
      </p:sp>
      <p:sp>
        <p:nvSpPr>
          <p:cNvPr id="4" name="Slide Number Placeholder 3"/>
          <p:cNvSpPr>
            <a:spLocks noGrp="1"/>
          </p:cNvSpPr>
          <p:nvPr>
            <p:ph type="sldNum" sz="quarter" idx="10"/>
          </p:nvPr>
        </p:nvSpPr>
        <p:spPr/>
        <p:txBody>
          <a:bodyPr/>
          <a:lstStyle/>
          <a:p>
            <a:fld id="{87BE4CC3-2223-894D-9EF5-96F8F7EC7E4F}" type="slidenum">
              <a:rPr lang="en-US" smtClean="0"/>
              <a:t>1</a:t>
            </a:fld>
            <a:endParaRPr lang="en-US"/>
          </a:p>
        </p:txBody>
      </p:sp>
    </p:spTree>
    <p:extLst>
      <p:ext uri="{BB962C8B-B14F-4D97-AF65-F5344CB8AC3E}">
        <p14:creationId xmlns:p14="http://schemas.microsoft.com/office/powerpoint/2010/main" val="1346520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E4CC3-2223-894D-9EF5-96F8F7EC7E4F}" type="slidenum">
              <a:rPr lang="en-US" smtClean="0"/>
              <a:t>11</a:t>
            </a:fld>
            <a:endParaRPr lang="en-US"/>
          </a:p>
        </p:txBody>
      </p:sp>
    </p:spTree>
    <p:extLst>
      <p:ext uri="{BB962C8B-B14F-4D97-AF65-F5344CB8AC3E}">
        <p14:creationId xmlns:p14="http://schemas.microsoft.com/office/powerpoint/2010/main" val="1491798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E4CC3-2223-894D-9EF5-96F8F7EC7E4F}" type="slidenum">
              <a:rPr lang="en-US" smtClean="0"/>
              <a:t>12</a:t>
            </a:fld>
            <a:endParaRPr lang="en-US"/>
          </a:p>
        </p:txBody>
      </p:sp>
    </p:spTree>
    <p:extLst>
      <p:ext uri="{BB962C8B-B14F-4D97-AF65-F5344CB8AC3E}">
        <p14:creationId xmlns:p14="http://schemas.microsoft.com/office/powerpoint/2010/main" val="208249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S11:</a:t>
            </a:r>
          </a:p>
        </p:txBody>
      </p:sp>
      <p:sp>
        <p:nvSpPr>
          <p:cNvPr id="4" name="Slide Number Placeholder 3"/>
          <p:cNvSpPr>
            <a:spLocks noGrp="1"/>
          </p:cNvSpPr>
          <p:nvPr>
            <p:ph type="sldNum" sz="quarter" idx="10"/>
          </p:nvPr>
        </p:nvSpPr>
        <p:spPr/>
        <p:txBody>
          <a:bodyPr/>
          <a:lstStyle/>
          <a:p>
            <a:fld id="{87BE4CC3-2223-894D-9EF5-96F8F7EC7E4F}" type="slidenum">
              <a:rPr lang="en-US" smtClean="0"/>
              <a:t>16</a:t>
            </a:fld>
            <a:endParaRPr lang="en-US"/>
          </a:p>
        </p:txBody>
      </p:sp>
    </p:spTree>
    <p:extLst>
      <p:ext uri="{BB962C8B-B14F-4D97-AF65-F5344CB8AC3E}">
        <p14:creationId xmlns:p14="http://schemas.microsoft.com/office/powerpoint/2010/main" val="129102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S12</a:t>
            </a:r>
          </a:p>
        </p:txBody>
      </p:sp>
      <p:sp>
        <p:nvSpPr>
          <p:cNvPr id="4" name="Slide Number Placeholder 3"/>
          <p:cNvSpPr>
            <a:spLocks noGrp="1"/>
          </p:cNvSpPr>
          <p:nvPr>
            <p:ph type="sldNum" sz="quarter" idx="10"/>
          </p:nvPr>
        </p:nvSpPr>
        <p:spPr/>
        <p:txBody>
          <a:bodyPr/>
          <a:lstStyle/>
          <a:p>
            <a:fld id="{87BE4CC3-2223-894D-9EF5-96F8F7EC7E4F}" type="slidenum">
              <a:rPr lang="en-US" smtClean="0"/>
              <a:t>17</a:t>
            </a:fld>
            <a:endParaRPr lang="en-US"/>
          </a:p>
        </p:txBody>
      </p:sp>
    </p:spTree>
    <p:extLst>
      <p:ext uri="{BB962C8B-B14F-4D97-AF65-F5344CB8AC3E}">
        <p14:creationId xmlns:p14="http://schemas.microsoft.com/office/powerpoint/2010/main" val="1098466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S13: Gender included in constrained ordination, but not shown. Work out how to add?</a:t>
            </a:r>
          </a:p>
        </p:txBody>
      </p:sp>
      <p:sp>
        <p:nvSpPr>
          <p:cNvPr id="4" name="Slide Number Placeholder 3"/>
          <p:cNvSpPr>
            <a:spLocks noGrp="1"/>
          </p:cNvSpPr>
          <p:nvPr>
            <p:ph type="sldNum" sz="quarter" idx="10"/>
          </p:nvPr>
        </p:nvSpPr>
        <p:spPr/>
        <p:txBody>
          <a:bodyPr/>
          <a:lstStyle/>
          <a:p>
            <a:fld id="{87BE4CC3-2223-894D-9EF5-96F8F7EC7E4F}" type="slidenum">
              <a:rPr lang="en-US" smtClean="0"/>
              <a:t>18</a:t>
            </a:fld>
            <a:endParaRPr lang="en-US"/>
          </a:p>
        </p:txBody>
      </p:sp>
    </p:spTree>
    <p:extLst>
      <p:ext uri="{BB962C8B-B14F-4D97-AF65-F5344CB8AC3E}">
        <p14:creationId xmlns:p14="http://schemas.microsoft.com/office/powerpoint/2010/main" val="235637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Network diagram of food choices. </a:t>
            </a:r>
            <a:r>
              <a:rPr lang="en-US" sz="1200" b="0" i="0" u="none" strike="noStrike" kern="1200" dirty="0" err="1">
                <a:solidFill>
                  <a:schemeClr val="tx1"/>
                </a:solidFill>
                <a:effectLst/>
                <a:latin typeface="+mn-lt"/>
                <a:ea typeface="+mn-ea"/>
                <a:cs typeface="+mn-cs"/>
              </a:rPr>
              <a:t>Cytoscape</a:t>
            </a:r>
            <a:r>
              <a:rPr lang="en-US" sz="1200" b="0" i="0" u="none" strike="noStrike" kern="1200" dirty="0">
                <a:solidFill>
                  <a:schemeClr val="tx1"/>
                </a:solidFill>
                <a:effectLst/>
                <a:latin typeface="+mn-lt"/>
                <a:ea typeface="+mn-ea"/>
                <a:cs typeface="+mn-cs"/>
              </a:rPr>
              <a:t> edge-weighted spring embedded layout. White circles represent individuals in the research study. Colored circles represent individual food items. Individual food items are colored by food group corresponding to the </a:t>
            </a:r>
            <a:r>
              <a:rPr lang="en-US" sz="1200" b="0" i="0" u="none" strike="noStrike" kern="1200" dirty="0" err="1">
                <a:solidFill>
                  <a:schemeClr val="tx1"/>
                </a:solidFill>
                <a:effectLst/>
                <a:latin typeface="+mn-lt"/>
                <a:ea typeface="+mn-ea"/>
                <a:cs typeface="+mn-cs"/>
              </a:rPr>
              <a:t>FoodTree</a:t>
            </a:r>
            <a:r>
              <a:rPr lang="en-US" sz="1200" b="0" i="0" u="none" strike="noStrike" kern="1200" dirty="0">
                <a:solidFill>
                  <a:schemeClr val="tx1"/>
                </a:solidFill>
                <a:effectLst/>
                <a:latin typeface="+mn-lt"/>
                <a:ea typeface="+mn-ea"/>
                <a:cs typeface="+mn-cs"/>
              </a:rPr>
              <a:t>. Foods closest to the center of the image are consumed by the most people and foods on the periphery of the network are unique to 1 or 2 individuals. Of note, the two Soylent consuming subjects are located in the lower right quadrant of the figure and are only connected to the larger network due to consumption of either coffee (subject 11) or pizza (subject 12). B) </a:t>
            </a:r>
            <a:r>
              <a:rPr lang="en-US" sz="1200" b="0" i="0" u="none" strike="noStrike" kern="1200" dirty="0" err="1">
                <a:solidFill>
                  <a:schemeClr val="tx1"/>
                </a:solidFill>
                <a:effectLst/>
                <a:latin typeface="+mn-lt"/>
                <a:ea typeface="+mn-ea"/>
                <a:cs typeface="+mn-cs"/>
              </a:rPr>
              <a:t>FoodTree</a:t>
            </a:r>
            <a:r>
              <a:rPr lang="en-US" sz="1200" b="0" i="0" u="none" strike="noStrike" kern="1200" dirty="0">
                <a:solidFill>
                  <a:schemeClr val="tx1"/>
                </a:solidFill>
                <a:effectLst/>
                <a:latin typeface="+mn-lt"/>
                <a:ea typeface="+mn-ea"/>
                <a:cs typeface="+mn-cs"/>
              </a:rPr>
              <a:t> is a hierarchical, phenetic tree of food groups that is built from the Food and Nutrition Database for Dietary Studies. Output from </a:t>
            </a:r>
            <a:r>
              <a:rPr lang="en-US" sz="1200" b="0" i="0" u="none" strike="noStrike" kern="1200" dirty="0" err="1">
                <a:solidFill>
                  <a:schemeClr val="tx1"/>
                </a:solidFill>
                <a:effectLst/>
                <a:latin typeface="+mn-lt"/>
                <a:ea typeface="+mn-ea"/>
                <a:cs typeface="+mn-cs"/>
              </a:rPr>
              <a:t>FoodTree</a:t>
            </a:r>
            <a:r>
              <a:rPr lang="en-US" sz="1200" b="0" i="0" u="none" strike="noStrike" kern="1200" dirty="0">
                <a:solidFill>
                  <a:schemeClr val="tx1"/>
                </a:solidFill>
                <a:effectLst/>
                <a:latin typeface="+mn-lt"/>
                <a:ea typeface="+mn-ea"/>
                <a:cs typeface="+mn-cs"/>
              </a:rPr>
              <a:t> includes total food intake or specific nutrient intake in grams by person and a corresponding tree for analysis of tree-based diversity metrics. Relationships between foods and the 9 food groups are shown on the interior of the image, secondary food grouping levels (see legend) are included around the tree. Black bars extending from the periphery of each leaf correspond to the average amount of fiber reported from all participants for that food throughout the study.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Average grams of fiber. Legend along the bottom.</a:t>
            </a:r>
            <a:endParaRPr lang="en-US" dirty="0"/>
          </a:p>
        </p:txBody>
      </p:sp>
      <p:sp>
        <p:nvSpPr>
          <p:cNvPr id="4" name="Slide Number Placeholder 3"/>
          <p:cNvSpPr>
            <a:spLocks noGrp="1"/>
          </p:cNvSpPr>
          <p:nvPr>
            <p:ph type="sldNum" sz="quarter" idx="10"/>
          </p:nvPr>
        </p:nvSpPr>
        <p:spPr/>
        <p:txBody>
          <a:bodyPr/>
          <a:lstStyle/>
          <a:p>
            <a:fld id="{87BE4CC3-2223-894D-9EF5-96F8F7EC7E4F}" type="slidenum">
              <a:rPr lang="en-US" smtClean="0"/>
              <a:t>2</a:t>
            </a:fld>
            <a:endParaRPr lang="en-US"/>
          </a:p>
        </p:txBody>
      </p:sp>
    </p:spTree>
    <p:extLst>
      <p:ext uri="{BB962C8B-B14F-4D97-AF65-F5344CB8AC3E}">
        <p14:creationId xmlns:p14="http://schemas.microsoft.com/office/powerpoint/2010/main" val="1123953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Add the three principal component analysis plots to this figure on the top line. Mention those first before introducing the </a:t>
            </a:r>
            <a:r>
              <a:rPr lang="en-US" sz="1200" b="0" i="0" u="none" strike="noStrike" kern="1200" dirty="0" err="1">
                <a:solidFill>
                  <a:schemeClr val="tx1"/>
                </a:solidFill>
                <a:effectLst/>
                <a:latin typeface="+mn-lt"/>
                <a:ea typeface="+mn-ea"/>
                <a:cs typeface="+mn-cs"/>
              </a:rPr>
              <a:t>procrutes</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 Significant agreement between average diet and average microbiome when diet is considered as food choices and processed with unweighted </a:t>
            </a:r>
            <a:r>
              <a:rPr lang="en-US" sz="1200" b="0" i="0" u="none" strike="noStrike" kern="1200" dirty="0" err="1">
                <a:solidFill>
                  <a:schemeClr val="tx1"/>
                </a:solidFill>
                <a:effectLst/>
                <a:latin typeface="+mn-lt"/>
                <a:ea typeface="+mn-ea"/>
                <a:cs typeface="+mn-cs"/>
              </a:rPr>
              <a:t>unifrac</a:t>
            </a:r>
            <a:r>
              <a:rPr lang="en-US" sz="1200" b="0" i="0" u="none" strike="noStrike" kern="1200" dirty="0">
                <a:solidFill>
                  <a:schemeClr val="tx1"/>
                </a:solidFill>
                <a:effectLst/>
                <a:latin typeface="+mn-lt"/>
                <a:ea typeface="+mn-ea"/>
                <a:cs typeface="+mn-cs"/>
              </a:rPr>
              <a:t> using Food Tree. B) No significant agreement using normalized nutritional intake variables. C) Trend towards agreement between average diet and function. D) No significant agreement between nutrients and function. E) Fiber diversity from grains pairs with microbiome. F) Fiber diversity from fruits and microbiome.</a:t>
            </a:r>
            <a:endParaRPr lang="en-US" b="0" dirty="0">
              <a:effectLst/>
            </a:endParaRPr>
          </a:p>
          <a:p>
            <a:endParaRPr lang="en-US" b="0" dirty="0">
              <a:effectLst/>
            </a:endParaRPr>
          </a:p>
          <a:p>
            <a:r>
              <a:rPr lang="en-US" b="0" dirty="0">
                <a:effectLst/>
              </a:rPr>
              <a:t>One legend at the bottom.</a:t>
            </a:r>
            <a:br>
              <a:rPr lang="en-US" b="0" dirty="0">
                <a:effectLst/>
              </a:rPr>
            </a:br>
            <a:endParaRPr lang="en-US" dirty="0"/>
          </a:p>
        </p:txBody>
      </p:sp>
      <p:sp>
        <p:nvSpPr>
          <p:cNvPr id="4" name="Slide Number Placeholder 3"/>
          <p:cNvSpPr>
            <a:spLocks noGrp="1"/>
          </p:cNvSpPr>
          <p:nvPr>
            <p:ph type="sldNum" sz="quarter" idx="10"/>
          </p:nvPr>
        </p:nvSpPr>
        <p:spPr/>
        <p:txBody>
          <a:bodyPr/>
          <a:lstStyle/>
          <a:p>
            <a:fld id="{87BE4CC3-2223-894D-9EF5-96F8F7EC7E4F}" type="slidenum">
              <a:rPr lang="en-US" smtClean="0"/>
              <a:t>3</a:t>
            </a:fld>
            <a:endParaRPr lang="en-US"/>
          </a:p>
        </p:txBody>
      </p:sp>
    </p:spTree>
    <p:extLst>
      <p:ext uri="{BB962C8B-B14F-4D97-AF65-F5344CB8AC3E}">
        <p14:creationId xmlns:p14="http://schemas.microsoft.com/office/powerpoint/2010/main" val="5023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E4CC3-2223-894D-9EF5-96F8F7EC7E4F}" type="slidenum">
              <a:rPr lang="en-US" smtClean="0"/>
              <a:t>4</a:t>
            </a:fld>
            <a:endParaRPr lang="en-US"/>
          </a:p>
        </p:txBody>
      </p:sp>
    </p:spTree>
    <p:extLst>
      <p:ext uri="{BB962C8B-B14F-4D97-AF65-F5344CB8AC3E}">
        <p14:creationId xmlns:p14="http://schemas.microsoft.com/office/powerpoint/2010/main" val="49648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Correlation between diet vectors (weighted </a:t>
            </a:r>
            <a:r>
              <a:rPr lang="en-US" sz="1200" b="0" i="0" u="none" strike="noStrike" kern="1200" dirty="0" err="1">
                <a:solidFill>
                  <a:schemeClr val="tx1"/>
                </a:solidFill>
                <a:effectLst/>
                <a:latin typeface="+mn-lt"/>
                <a:ea typeface="+mn-ea"/>
                <a:cs typeface="+mn-cs"/>
              </a:rPr>
              <a:t>Unifrac</a:t>
            </a:r>
            <a:r>
              <a:rPr lang="en-US" sz="1200" b="0" i="0" u="none" strike="noStrike" kern="1200" dirty="0">
                <a:solidFill>
                  <a:schemeClr val="tx1"/>
                </a:solidFill>
                <a:effectLst/>
                <a:latin typeface="+mn-lt"/>
                <a:ea typeface="+mn-ea"/>
                <a:cs typeface="+mn-cs"/>
              </a:rPr>
              <a:t>) and foods.</a:t>
            </a:r>
          </a:p>
          <a:p>
            <a:pPr rtl="0" fontAlgn="base"/>
            <a:r>
              <a:rPr lang="en-US" sz="1200" b="0" i="0" u="none" strike="noStrike" kern="1200" dirty="0">
                <a:solidFill>
                  <a:schemeClr val="tx1"/>
                </a:solidFill>
                <a:effectLst/>
                <a:latin typeface="+mn-lt"/>
                <a:ea typeface="+mn-ea"/>
                <a:cs typeface="+mn-cs"/>
              </a:rPr>
              <a:t>Correlation between diet vectors (weighted </a:t>
            </a:r>
            <a:r>
              <a:rPr lang="en-US" sz="1200" b="0" i="0" u="none" strike="noStrike" kern="1200" dirty="0" err="1">
                <a:solidFill>
                  <a:schemeClr val="tx1"/>
                </a:solidFill>
                <a:effectLst/>
                <a:latin typeface="+mn-lt"/>
                <a:ea typeface="+mn-ea"/>
                <a:cs typeface="+mn-cs"/>
              </a:rPr>
              <a:t>Unifrac</a:t>
            </a:r>
            <a:r>
              <a:rPr lang="en-US" sz="1200" b="0" i="0" u="none" strike="noStrike" kern="1200" dirty="0">
                <a:solidFill>
                  <a:schemeClr val="tx1"/>
                </a:solidFill>
                <a:effectLst/>
                <a:latin typeface="+mn-lt"/>
                <a:ea typeface="+mn-ea"/>
                <a:cs typeface="+mn-cs"/>
              </a:rPr>
              <a:t>) and family-level taxonomy. </a:t>
            </a:r>
          </a:p>
          <a:p>
            <a:pPr rtl="0" fontAlgn="base"/>
            <a:r>
              <a:rPr lang="en-US" sz="1200" b="0" i="0" u="none" strike="noStrike" kern="1200" dirty="0">
                <a:solidFill>
                  <a:schemeClr val="tx1"/>
                </a:solidFill>
                <a:effectLst/>
                <a:latin typeface="+mn-lt"/>
                <a:ea typeface="+mn-ea"/>
                <a:cs typeface="+mn-cs"/>
              </a:rPr>
              <a:t>Unconstrained colored by phylum Bacteroides ratio.</a:t>
            </a:r>
          </a:p>
          <a:p>
            <a:pPr rtl="0" fontAlgn="base"/>
            <a:r>
              <a:rPr lang="en-US" sz="1200" b="0" i="0" u="none" strike="noStrike" kern="1200" dirty="0">
                <a:solidFill>
                  <a:schemeClr val="tx1"/>
                </a:solidFill>
                <a:effectLst/>
                <a:latin typeface="+mn-lt"/>
                <a:ea typeface="+mn-ea"/>
                <a:cs typeface="+mn-cs"/>
              </a:rPr>
              <a:t>Constrained by dietary patterns colored by phylum Bacteroides ratio.</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Dietary patterns within people.</a:t>
            </a:r>
          </a:p>
          <a:p>
            <a:pPr rtl="0" fontAlgn="base"/>
            <a:r>
              <a:rPr lang="en-US" sz="1200" b="0" i="0" u="none" strike="noStrike" kern="1200" dirty="0">
                <a:solidFill>
                  <a:schemeClr val="tx1"/>
                </a:solidFill>
                <a:effectLst/>
                <a:latin typeface="+mn-lt"/>
                <a:ea typeface="+mn-ea"/>
                <a:cs typeface="+mn-cs"/>
              </a:rPr>
              <a:t>Patterns v. nutrients. Could that help people understand this analysis.</a:t>
            </a:r>
          </a:p>
        </p:txBody>
      </p:sp>
      <p:sp>
        <p:nvSpPr>
          <p:cNvPr id="4" name="Slide Number Placeholder 3"/>
          <p:cNvSpPr>
            <a:spLocks noGrp="1"/>
          </p:cNvSpPr>
          <p:nvPr>
            <p:ph type="sldNum" sz="quarter" idx="10"/>
          </p:nvPr>
        </p:nvSpPr>
        <p:spPr/>
        <p:txBody>
          <a:bodyPr/>
          <a:lstStyle/>
          <a:p>
            <a:fld id="{87BE4CC3-2223-894D-9EF5-96F8F7EC7E4F}" type="slidenum">
              <a:rPr lang="en-US" smtClean="0"/>
              <a:t>5</a:t>
            </a:fld>
            <a:endParaRPr lang="en-US"/>
          </a:p>
        </p:txBody>
      </p:sp>
    </p:spTree>
    <p:extLst>
      <p:ext uri="{BB962C8B-B14F-4D97-AF65-F5344CB8AC3E}">
        <p14:creationId xmlns:p14="http://schemas.microsoft.com/office/powerpoint/2010/main" val="33153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 Study design and results of the MCT supplementation trial.</a:t>
            </a:r>
          </a:p>
        </p:txBody>
      </p:sp>
      <p:sp>
        <p:nvSpPr>
          <p:cNvPr id="4" name="Slide Number Placeholder 3"/>
          <p:cNvSpPr>
            <a:spLocks noGrp="1"/>
          </p:cNvSpPr>
          <p:nvPr>
            <p:ph type="sldNum" sz="quarter" idx="10"/>
          </p:nvPr>
        </p:nvSpPr>
        <p:spPr/>
        <p:txBody>
          <a:bodyPr/>
          <a:lstStyle/>
          <a:p>
            <a:fld id="{87BE4CC3-2223-894D-9EF5-96F8F7EC7E4F}" type="slidenum">
              <a:rPr lang="en-US" smtClean="0"/>
              <a:t>6</a:t>
            </a:fld>
            <a:endParaRPr lang="en-US"/>
          </a:p>
        </p:txBody>
      </p:sp>
    </p:spTree>
    <p:extLst>
      <p:ext uri="{BB962C8B-B14F-4D97-AF65-F5344CB8AC3E}">
        <p14:creationId xmlns:p14="http://schemas.microsoft.com/office/powerpoint/2010/main" val="3622273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arenR"/>
            </a:pPr>
            <a:endParaRPr lang="en-US" dirty="0"/>
          </a:p>
        </p:txBody>
      </p:sp>
      <p:sp>
        <p:nvSpPr>
          <p:cNvPr id="4" name="Slide Number Placeholder 3"/>
          <p:cNvSpPr>
            <a:spLocks noGrp="1"/>
          </p:cNvSpPr>
          <p:nvPr>
            <p:ph type="sldNum" sz="quarter" idx="10"/>
          </p:nvPr>
        </p:nvSpPr>
        <p:spPr/>
        <p:txBody>
          <a:bodyPr/>
          <a:lstStyle/>
          <a:p>
            <a:fld id="{87BE4CC3-2223-894D-9EF5-96F8F7EC7E4F}" type="slidenum">
              <a:rPr lang="en-US" smtClean="0"/>
              <a:t>7</a:t>
            </a:fld>
            <a:endParaRPr lang="en-US"/>
          </a:p>
        </p:txBody>
      </p:sp>
    </p:spTree>
    <p:extLst>
      <p:ext uri="{BB962C8B-B14F-4D97-AF65-F5344CB8AC3E}">
        <p14:creationId xmlns:p14="http://schemas.microsoft.com/office/powerpoint/2010/main" val="2336045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S3:</a:t>
            </a:r>
          </a:p>
        </p:txBody>
      </p:sp>
      <p:sp>
        <p:nvSpPr>
          <p:cNvPr id="4" name="Slide Number Placeholder 3"/>
          <p:cNvSpPr>
            <a:spLocks noGrp="1"/>
          </p:cNvSpPr>
          <p:nvPr>
            <p:ph type="sldNum" sz="quarter" idx="10"/>
          </p:nvPr>
        </p:nvSpPr>
        <p:spPr/>
        <p:txBody>
          <a:bodyPr/>
          <a:lstStyle/>
          <a:p>
            <a:fld id="{87BE4CC3-2223-894D-9EF5-96F8F7EC7E4F}" type="slidenum">
              <a:rPr lang="en-US" smtClean="0"/>
              <a:t>8</a:t>
            </a:fld>
            <a:endParaRPr lang="en-US"/>
          </a:p>
        </p:txBody>
      </p:sp>
    </p:spTree>
    <p:extLst>
      <p:ext uri="{BB962C8B-B14F-4D97-AF65-F5344CB8AC3E}">
        <p14:creationId xmlns:p14="http://schemas.microsoft.com/office/powerpoint/2010/main" val="1870616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E4CC3-2223-894D-9EF5-96F8F7EC7E4F}" type="slidenum">
              <a:rPr lang="en-US" smtClean="0"/>
              <a:t>9</a:t>
            </a:fld>
            <a:endParaRPr lang="en-US"/>
          </a:p>
        </p:txBody>
      </p:sp>
    </p:spTree>
    <p:extLst>
      <p:ext uri="{BB962C8B-B14F-4D97-AF65-F5344CB8AC3E}">
        <p14:creationId xmlns:p14="http://schemas.microsoft.com/office/powerpoint/2010/main" val="1777369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9740E5-6DAA-7C42-99E8-250F64692C7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740E5-6DAA-7C42-99E8-250F64692C7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740E5-6DAA-7C42-99E8-250F64692C7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740E5-6DAA-7C42-99E8-250F64692C7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740E5-6DAA-7C42-99E8-250F64692C7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9740E5-6DAA-7C42-99E8-250F64692C7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9740E5-6DAA-7C42-99E8-250F64692C79}" type="datetimeFigureOut">
              <a:rPr lang="en-US" smtClean="0"/>
              <a:t>7/27/18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9740E5-6DAA-7C42-99E8-250F64692C79}" type="datetimeFigureOut">
              <a:rPr lang="en-US" smtClean="0"/>
              <a:t>7/27/18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9740E5-6DAA-7C42-99E8-250F64692C79}" type="datetimeFigureOut">
              <a:rPr lang="en-US" smtClean="0"/>
              <a:t>7/27/18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39740E5-6DAA-7C42-99E8-250F64692C7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39740E5-6DAA-7C42-99E8-250F64692C7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DE42A-FF5B-D544-890F-BF95A77332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839740E5-6DAA-7C42-99E8-250F64692C79}" type="datetimeFigureOut">
              <a:rPr lang="en-US" smtClean="0"/>
              <a:t>7/27/18</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4DADE42A-FF5B-D544-890F-BF95A773322B}" type="slidenum">
              <a:rPr lang="en-US" smtClean="0"/>
              <a:t>‹#›</a:t>
            </a:fld>
            <a:endParaRPr lang="en-US"/>
          </a:p>
        </p:txBody>
      </p:sp>
    </p:spTree>
    <p:extLst>
      <p:ext uri="{BB962C8B-B14F-4D97-AF65-F5344CB8AC3E}">
        <p14:creationId xmlns:p14="http://schemas.microsoft.com/office/powerpoint/2010/main" val="17843948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1203D4F-3EF7-1A45-9881-1DE32CCEFC7B}"/>
              </a:ext>
            </a:extLst>
          </p:cNvPr>
          <p:cNvSpPr txBox="1"/>
          <p:nvPr/>
        </p:nvSpPr>
        <p:spPr>
          <a:xfrm>
            <a:off x="4418174" y="59821"/>
            <a:ext cx="230737" cy="200055"/>
          </a:xfrm>
          <a:prstGeom prst="rect">
            <a:avLst/>
          </a:prstGeom>
          <a:noFill/>
        </p:spPr>
        <p:txBody>
          <a:bodyPr wrap="square" rtlCol="0">
            <a:spAutoFit/>
          </a:bodyPr>
          <a:lstStyle/>
          <a:p>
            <a:r>
              <a:rPr lang="en-US" sz="700" dirty="0">
                <a:latin typeface="Helvetica" pitchFamily="2" charset="0"/>
              </a:rPr>
              <a:t>*</a:t>
            </a:r>
          </a:p>
        </p:txBody>
      </p:sp>
      <p:sp>
        <p:nvSpPr>
          <p:cNvPr id="14" name="TextBox 13">
            <a:extLst>
              <a:ext uri="{FF2B5EF4-FFF2-40B4-BE49-F238E27FC236}">
                <a16:creationId xmlns:a16="http://schemas.microsoft.com/office/drawing/2014/main" id="{EF7B8083-DB97-3049-8DC3-C13E860A216B}"/>
              </a:ext>
            </a:extLst>
          </p:cNvPr>
          <p:cNvSpPr txBox="1"/>
          <p:nvPr/>
        </p:nvSpPr>
        <p:spPr>
          <a:xfrm>
            <a:off x="4605157" y="59923"/>
            <a:ext cx="230737" cy="200055"/>
          </a:xfrm>
          <a:prstGeom prst="rect">
            <a:avLst/>
          </a:prstGeom>
          <a:noFill/>
        </p:spPr>
        <p:txBody>
          <a:bodyPr wrap="square" rtlCol="0">
            <a:spAutoFit/>
          </a:bodyPr>
          <a:lstStyle/>
          <a:p>
            <a:r>
              <a:rPr lang="en-US" sz="700" dirty="0">
                <a:latin typeface="Helvetica" pitchFamily="2" charset="0"/>
              </a:rPr>
              <a:t>*</a:t>
            </a:r>
          </a:p>
        </p:txBody>
      </p:sp>
      <p:pic>
        <p:nvPicPr>
          <p:cNvPr id="24" name="Picture 23">
            <a:extLst>
              <a:ext uri="{FF2B5EF4-FFF2-40B4-BE49-F238E27FC236}">
                <a16:creationId xmlns:a16="http://schemas.microsoft.com/office/drawing/2014/main" id="{70B30FE7-F25F-5C42-BF22-D92EDDA078DC}"/>
              </a:ext>
            </a:extLst>
          </p:cNvPr>
          <p:cNvPicPr>
            <a:picLocks noChangeAspect="1"/>
          </p:cNvPicPr>
          <p:nvPr/>
        </p:nvPicPr>
        <p:blipFill>
          <a:blip r:embed="rId3"/>
          <a:stretch>
            <a:fillRect/>
          </a:stretch>
        </p:blipFill>
        <p:spPr>
          <a:xfrm>
            <a:off x="0" y="0"/>
            <a:ext cx="6858000" cy="7200900"/>
          </a:xfrm>
          <a:prstGeom prst="rect">
            <a:avLst/>
          </a:prstGeom>
        </p:spPr>
      </p:pic>
      <p:pic>
        <p:nvPicPr>
          <p:cNvPr id="26" name="Picture 25">
            <a:extLst>
              <a:ext uri="{FF2B5EF4-FFF2-40B4-BE49-F238E27FC236}">
                <a16:creationId xmlns:a16="http://schemas.microsoft.com/office/drawing/2014/main" id="{7BA0FC88-CDF3-5B48-805E-BEC1580B1721}"/>
              </a:ext>
            </a:extLst>
          </p:cNvPr>
          <p:cNvPicPr>
            <a:picLocks noChangeAspect="1"/>
          </p:cNvPicPr>
          <p:nvPr/>
        </p:nvPicPr>
        <p:blipFill rotWithShape="1">
          <a:blip r:embed="rId4"/>
          <a:srcRect t="23378" b="24454"/>
          <a:stretch/>
        </p:blipFill>
        <p:spPr>
          <a:xfrm>
            <a:off x="783771" y="7189050"/>
            <a:ext cx="5290457" cy="1954950"/>
          </a:xfrm>
          <a:prstGeom prst="rect">
            <a:avLst/>
          </a:prstGeom>
        </p:spPr>
      </p:pic>
      <p:sp>
        <p:nvSpPr>
          <p:cNvPr id="27" name="TextBox 26">
            <a:extLst>
              <a:ext uri="{FF2B5EF4-FFF2-40B4-BE49-F238E27FC236}">
                <a16:creationId xmlns:a16="http://schemas.microsoft.com/office/drawing/2014/main" id="{C02D7722-1ADB-9A49-8D18-F766D0310BC1}"/>
              </a:ext>
            </a:extLst>
          </p:cNvPr>
          <p:cNvSpPr txBox="1"/>
          <p:nvPr/>
        </p:nvSpPr>
        <p:spPr>
          <a:xfrm>
            <a:off x="4444930" y="50194"/>
            <a:ext cx="133471" cy="200055"/>
          </a:xfrm>
          <a:prstGeom prst="rect">
            <a:avLst/>
          </a:prstGeom>
          <a:noFill/>
        </p:spPr>
        <p:txBody>
          <a:bodyPr wrap="square" rtlCol="0">
            <a:spAutoFit/>
          </a:bodyPr>
          <a:lstStyle/>
          <a:p>
            <a:r>
              <a:rPr lang="en-US" sz="700" dirty="0">
                <a:latin typeface="Helvetica" pitchFamily="2" charset="0"/>
              </a:rPr>
              <a:t>*</a:t>
            </a:r>
          </a:p>
        </p:txBody>
      </p:sp>
      <p:sp>
        <p:nvSpPr>
          <p:cNvPr id="28" name="TextBox 27">
            <a:extLst>
              <a:ext uri="{FF2B5EF4-FFF2-40B4-BE49-F238E27FC236}">
                <a16:creationId xmlns:a16="http://schemas.microsoft.com/office/drawing/2014/main" id="{8BB949FB-6F81-B54D-9B09-9D76F7F4ECA5}"/>
              </a:ext>
            </a:extLst>
          </p:cNvPr>
          <p:cNvSpPr txBox="1"/>
          <p:nvPr/>
        </p:nvSpPr>
        <p:spPr>
          <a:xfrm>
            <a:off x="4631913" y="50194"/>
            <a:ext cx="133471" cy="200055"/>
          </a:xfrm>
          <a:prstGeom prst="rect">
            <a:avLst/>
          </a:prstGeom>
          <a:noFill/>
        </p:spPr>
        <p:txBody>
          <a:bodyPr wrap="square" rtlCol="0">
            <a:spAutoFit/>
          </a:bodyPr>
          <a:lstStyle/>
          <a:p>
            <a:r>
              <a:rPr lang="en-US" sz="700" dirty="0">
                <a:latin typeface="Helvetica" pitchFamily="2" charset="0"/>
              </a:rPr>
              <a:t>*</a:t>
            </a:r>
          </a:p>
        </p:txBody>
      </p:sp>
    </p:spTree>
    <p:extLst>
      <p:ext uri="{BB962C8B-B14F-4D97-AF65-F5344CB8AC3E}">
        <p14:creationId xmlns:p14="http://schemas.microsoft.com/office/powerpoint/2010/main" val="944942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92AC67-4611-D54E-BABD-F1F8665083ED}"/>
              </a:ext>
            </a:extLst>
          </p:cNvPr>
          <p:cNvPicPr>
            <a:picLocks noChangeAspect="1"/>
          </p:cNvPicPr>
          <p:nvPr/>
        </p:nvPicPr>
        <p:blipFill rotWithShape="1">
          <a:blip r:embed="rId2"/>
          <a:srcRect t="7310"/>
          <a:stretch/>
        </p:blipFill>
        <p:spPr>
          <a:xfrm>
            <a:off x="867508" y="1084082"/>
            <a:ext cx="4642338" cy="4204592"/>
          </a:xfrm>
          <a:prstGeom prst="rect">
            <a:avLst/>
          </a:prstGeom>
        </p:spPr>
      </p:pic>
      <p:sp>
        <p:nvSpPr>
          <p:cNvPr id="3" name="Rectangle 2">
            <a:extLst>
              <a:ext uri="{FF2B5EF4-FFF2-40B4-BE49-F238E27FC236}">
                <a16:creationId xmlns:a16="http://schemas.microsoft.com/office/drawing/2014/main" id="{E4B60A19-C8BD-B44C-8F89-01AC2FD910DE}"/>
              </a:ext>
            </a:extLst>
          </p:cNvPr>
          <p:cNvSpPr/>
          <p:nvPr/>
        </p:nvSpPr>
        <p:spPr>
          <a:xfrm>
            <a:off x="0" y="5929329"/>
            <a:ext cx="6858000" cy="615553"/>
          </a:xfrm>
          <a:prstGeom prst="rect">
            <a:avLst/>
          </a:prstGeom>
        </p:spPr>
        <p:txBody>
          <a:bodyPr wrap="square">
            <a:spAutoFit/>
          </a:bodyPr>
          <a:lstStyle/>
          <a:p>
            <a:pPr lvl="0"/>
            <a:r>
              <a:rPr lang="en-US" sz="1200" b="1" dirty="0">
                <a:solidFill>
                  <a:prstClr val="black"/>
                </a:solidFill>
                <a:latin typeface="Helvetica" pitchFamily="2" charset="0"/>
              </a:rPr>
              <a:t>Figure S5 : Next day microbiome is more similar to previous day microbiome within a person</a:t>
            </a:r>
          </a:p>
          <a:p>
            <a:pPr lvl="0"/>
            <a:r>
              <a:rPr lang="en-US" sz="1000" dirty="0">
                <a:solidFill>
                  <a:prstClr val="black"/>
                </a:solidFill>
                <a:latin typeface="Helvetica" pitchFamily="2" charset="0"/>
              </a:rPr>
              <a:t>Waiting for Ben to write some text to explain this figure.</a:t>
            </a:r>
            <a:endParaRPr lang="en-US" sz="1000" b="1" dirty="0">
              <a:solidFill>
                <a:prstClr val="black"/>
              </a:solidFill>
              <a:latin typeface="Helvetica" pitchFamily="2" charset="0"/>
            </a:endParaRPr>
          </a:p>
        </p:txBody>
      </p:sp>
    </p:spTree>
    <p:extLst>
      <p:ext uri="{BB962C8B-B14F-4D97-AF65-F5344CB8AC3E}">
        <p14:creationId xmlns:p14="http://schemas.microsoft.com/office/powerpoint/2010/main" val="418472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C0826-D998-E341-85CB-7A65FFE44B2D}"/>
              </a:ext>
            </a:extLst>
          </p:cNvPr>
          <p:cNvPicPr>
            <a:picLocks noChangeAspect="1"/>
          </p:cNvPicPr>
          <p:nvPr/>
        </p:nvPicPr>
        <p:blipFill>
          <a:blip r:embed="rId3"/>
          <a:stretch>
            <a:fillRect/>
          </a:stretch>
        </p:blipFill>
        <p:spPr>
          <a:xfrm>
            <a:off x="0" y="0"/>
            <a:ext cx="6858000" cy="5486400"/>
          </a:xfrm>
          <a:prstGeom prst="rect">
            <a:avLst/>
          </a:prstGeom>
        </p:spPr>
      </p:pic>
      <p:sp>
        <p:nvSpPr>
          <p:cNvPr id="4" name="Rectangle 3">
            <a:extLst>
              <a:ext uri="{FF2B5EF4-FFF2-40B4-BE49-F238E27FC236}">
                <a16:creationId xmlns:a16="http://schemas.microsoft.com/office/drawing/2014/main" id="{CE36B073-63E7-6445-900F-FA8C5532DB98}"/>
              </a:ext>
            </a:extLst>
          </p:cNvPr>
          <p:cNvSpPr/>
          <p:nvPr/>
        </p:nvSpPr>
        <p:spPr>
          <a:xfrm>
            <a:off x="0" y="5929329"/>
            <a:ext cx="6858000" cy="461665"/>
          </a:xfrm>
          <a:prstGeom prst="rect">
            <a:avLst/>
          </a:prstGeom>
        </p:spPr>
        <p:txBody>
          <a:bodyPr wrap="square">
            <a:spAutoFit/>
          </a:bodyPr>
          <a:lstStyle/>
          <a:p>
            <a:r>
              <a:rPr lang="en-US" sz="1200" b="1" dirty="0">
                <a:solidFill>
                  <a:prstClr val="black"/>
                </a:solidFill>
                <a:latin typeface="Helvetica" pitchFamily="2" charset="0"/>
              </a:rPr>
              <a:t>Figure S6: </a:t>
            </a:r>
            <a:r>
              <a:rPr lang="en-US" sz="1200" b="1" dirty="0">
                <a:latin typeface="Helvetica" pitchFamily="2" charset="0"/>
              </a:rPr>
              <a:t>Common functions are stable within and between subjects</a:t>
            </a:r>
          </a:p>
          <a:p>
            <a:pPr lvl="0"/>
            <a:endParaRPr lang="en-US" sz="1200" b="1" dirty="0">
              <a:solidFill>
                <a:prstClr val="black"/>
              </a:solidFill>
              <a:latin typeface="Helvetica" pitchFamily="2" charset="0"/>
            </a:endParaRPr>
          </a:p>
        </p:txBody>
      </p:sp>
    </p:spTree>
    <p:extLst>
      <p:ext uri="{BB962C8B-B14F-4D97-AF65-F5344CB8AC3E}">
        <p14:creationId xmlns:p14="http://schemas.microsoft.com/office/powerpoint/2010/main" val="335541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005BB-766D-B947-8DD6-313533430640}"/>
              </a:ext>
            </a:extLst>
          </p:cNvPr>
          <p:cNvPicPr>
            <a:picLocks noChangeAspect="1"/>
          </p:cNvPicPr>
          <p:nvPr/>
        </p:nvPicPr>
        <p:blipFill>
          <a:blip r:embed="rId3"/>
          <a:stretch>
            <a:fillRect/>
          </a:stretch>
        </p:blipFill>
        <p:spPr>
          <a:xfrm>
            <a:off x="301659" y="0"/>
            <a:ext cx="5844101" cy="7562954"/>
          </a:xfrm>
          <a:prstGeom prst="rect">
            <a:avLst/>
          </a:prstGeom>
        </p:spPr>
      </p:pic>
      <p:sp>
        <p:nvSpPr>
          <p:cNvPr id="3" name="TextBox 2">
            <a:extLst>
              <a:ext uri="{FF2B5EF4-FFF2-40B4-BE49-F238E27FC236}">
                <a16:creationId xmlns:a16="http://schemas.microsoft.com/office/drawing/2014/main" id="{21295318-0828-1646-9C9C-91F9CE80DA78}"/>
              </a:ext>
            </a:extLst>
          </p:cNvPr>
          <p:cNvSpPr txBox="1"/>
          <p:nvPr/>
        </p:nvSpPr>
        <p:spPr>
          <a:xfrm>
            <a:off x="0" y="7663713"/>
            <a:ext cx="4397604" cy="769441"/>
          </a:xfrm>
          <a:prstGeom prst="rect">
            <a:avLst/>
          </a:prstGeom>
          <a:noFill/>
        </p:spPr>
        <p:txBody>
          <a:bodyPr wrap="square" rtlCol="0">
            <a:spAutoFit/>
          </a:bodyPr>
          <a:lstStyle/>
          <a:p>
            <a:r>
              <a:rPr lang="en-US" sz="1200" b="1" dirty="0">
                <a:latin typeface="Helvetica" pitchFamily="2" charset="0"/>
              </a:rPr>
              <a:t>Figure S7 related to Figure 1: </a:t>
            </a:r>
            <a:r>
              <a:rPr lang="en-US" sz="1200" b="1" dirty="0">
                <a:solidFill>
                  <a:srgbClr val="000000"/>
                </a:solidFill>
                <a:latin typeface="Helvetica" pitchFamily="2" charset="0"/>
              </a:rPr>
              <a:t>Highly variable functions per person</a:t>
            </a:r>
          </a:p>
          <a:p>
            <a:r>
              <a:rPr lang="en-US" sz="1000" dirty="0">
                <a:latin typeface="Helvetica" pitchFamily="2" charset="0"/>
              </a:rPr>
              <a:t>Area charts showing relative abundance of the most variable functions in the data set for each subject by day over the study time course. </a:t>
            </a:r>
            <a:endParaRPr lang="en-US" sz="1000" b="1" dirty="0">
              <a:latin typeface="Helvetica" pitchFamily="2" charset="0"/>
            </a:endParaRPr>
          </a:p>
        </p:txBody>
      </p:sp>
      <p:pic>
        <p:nvPicPr>
          <p:cNvPr id="4" name="Picture 3">
            <a:extLst>
              <a:ext uri="{FF2B5EF4-FFF2-40B4-BE49-F238E27FC236}">
                <a16:creationId xmlns:a16="http://schemas.microsoft.com/office/drawing/2014/main" id="{7C31F77D-F75A-BD4C-A6F9-DCBFE317E78B}"/>
              </a:ext>
            </a:extLst>
          </p:cNvPr>
          <p:cNvPicPr>
            <a:picLocks noChangeAspect="1"/>
          </p:cNvPicPr>
          <p:nvPr/>
        </p:nvPicPr>
        <p:blipFill rotWithShape="1">
          <a:blip r:embed="rId4"/>
          <a:srcRect l="19995" t="25170" r="47111" b="49742"/>
          <a:stretch/>
        </p:blipFill>
        <p:spPr>
          <a:xfrm>
            <a:off x="4397604" y="7663713"/>
            <a:ext cx="2460396" cy="1329180"/>
          </a:xfrm>
          <a:prstGeom prst="rect">
            <a:avLst/>
          </a:prstGeom>
        </p:spPr>
      </p:pic>
    </p:spTree>
    <p:extLst>
      <p:ext uri="{BB962C8B-B14F-4D97-AF65-F5344CB8AC3E}">
        <p14:creationId xmlns:p14="http://schemas.microsoft.com/office/powerpoint/2010/main" val="121124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E6087A-C088-FB45-8455-74B2296FB57E}"/>
              </a:ext>
            </a:extLst>
          </p:cNvPr>
          <p:cNvPicPr>
            <a:picLocks noChangeAspect="1"/>
          </p:cNvPicPr>
          <p:nvPr/>
        </p:nvPicPr>
        <p:blipFill>
          <a:blip r:embed="rId2"/>
          <a:stretch>
            <a:fillRect/>
          </a:stretch>
        </p:blipFill>
        <p:spPr>
          <a:xfrm>
            <a:off x="320512" y="0"/>
            <a:ext cx="6097801" cy="7891272"/>
          </a:xfrm>
          <a:prstGeom prst="rect">
            <a:avLst/>
          </a:prstGeom>
        </p:spPr>
      </p:pic>
      <p:sp>
        <p:nvSpPr>
          <p:cNvPr id="3" name="Rectangle 2">
            <a:extLst>
              <a:ext uri="{FF2B5EF4-FFF2-40B4-BE49-F238E27FC236}">
                <a16:creationId xmlns:a16="http://schemas.microsoft.com/office/drawing/2014/main" id="{6FFCA8CD-36F4-9449-A35F-D35826E717B2}"/>
              </a:ext>
            </a:extLst>
          </p:cNvPr>
          <p:cNvSpPr/>
          <p:nvPr/>
        </p:nvSpPr>
        <p:spPr>
          <a:xfrm>
            <a:off x="-59588" y="7984372"/>
            <a:ext cx="6858000" cy="461665"/>
          </a:xfrm>
          <a:prstGeom prst="rect">
            <a:avLst/>
          </a:prstGeom>
        </p:spPr>
        <p:txBody>
          <a:bodyPr wrap="square">
            <a:spAutoFit/>
          </a:bodyPr>
          <a:lstStyle/>
          <a:p>
            <a:r>
              <a:rPr lang="en-US" sz="1200" b="1" dirty="0">
                <a:solidFill>
                  <a:prstClr val="black"/>
                </a:solidFill>
                <a:latin typeface="Helvetica" pitchFamily="2" charset="0"/>
              </a:rPr>
              <a:t>Figure S8 related to Figure 1: Dietary intake as food groups by person</a:t>
            </a:r>
            <a:endParaRPr lang="en-US" sz="1200" b="1" dirty="0">
              <a:latin typeface="Helvetica" pitchFamily="2" charset="0"/>
            </a:endParaRPr>
          </a:p>
          <a:p>
            <a:pPr lvl="0"/>
            <a:endParaRPr lang="en-US" sz="1200" b="1" dirty="0">
              <a:solidFill>
                <a:prstClr val="black"/>
              </a:solidFill>
              <a:latin typeface="Helvetica" pitchFamily="2" charset="0"/>
            </a:endParaRPr>
          </a:p>
        </p:txBody>
      </p:sp>
    </p:spTree>
    <p:extLst>
      <p:ext uri="{BB962C8B-B14F-4D97-AF65-F5344CB8AC3E}">
        <p14:creationId xmlns:p14="http://schemas.microsoft.com/office/powerpoint/2010/main" val="3055018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548FE-3E2F-D040-978D-452AE3C6E4C9}"/>
              </a:ext>
            </a:extLst>
          </p:cNvPr>
          <p:cNvPicPr>
            <a:picLocks noChangeAspect="1"/>
          </p:cNvPicPr>
          <p:nvPr/>
        </p:nvPicPr>
        <p:blipFill rotWithShape="1">
          <a:blip r:embed="rId2"/>
          <a:srcRect l="20377"/>
          <a:stretch/>
        </p:blipFill>
        <p:spPr>
          <a:xfrm>
            <a:off x="0" y="5379171"/>
            <a:ext cx="6872441" cy="1501090"/>
          </a:xfrm>
          <a:prstGeom prst="rect">
            <a:avLst/>
          </a:prstGeom>
        </p:spPr>
      </p:pic>
      <p:pic>
        <p:nvPicPr>
          <p:cNvPr id="4" name="Picture 3">
            <a:extLst>
              <a:ext uri="{FF2B5EF4-FFF2-40B4-BE49-F238E27FC236}">
                <a16:creationId xmlns:a16="http://schemas.microsoft.com/office/drawing/2014/main" id="{475BAE3A-3FB3-F04E-B957-A7D04EA6C7DC}"/>
              </a:ext>
            </a:extLst>
          </p:cNvPr>
          <p:cNvPicPr>
            <a:picLocks noChangeAspect="1"/>
          </p:cNvPicPr>
          <p:nvPr/>
        </p:nvPicPr>
        <p:blipFill rotWithShape="1">
          <a:blip r:embed="rId2"/>
          <a:srcRect r="79371"/>
          <a:stretch/>
        </p:blipFill>
        <p:spPr>
          <a:xfrm>
            <a:off x="544961" y="696971"/>
            <a:ext cx="5374073" cy="4530636"/>
          </a:xfrm>
          <a:prstGeom prst="rect">
            <a:avLst/>
          </a:prstGeom>
        </p:spPr>
      </p:pic>
      <p:sp>
        <p:nvSpPr>
          <p:cNvPr id="5" name="Rectangle 4">
            <a:extLst>
              <a:ext uri="{FF2B5EF4-FFF2-40B4-BE49-F238E27FC236}">
                <a16:creationId xmlns:a16="http://schemas.microsoft.com/office/drawing/2014/main" id="{C913CC16-2E05-7344-8FC4-C69B234EAE83}"/>
              </a:ext>
            </a:extLst>
          </p:cNvPr>
          <p:cNvSpPr/>
          <p:nvPr/>
        </p:nvSpPr>
        <p:spPr>
          <a:xfrm>
            <a:off x="0" y="7031825"/>
            <a:ext cx="6858000" cy="461665"/>
          </a:xfrm>
          <a:prstGeom prst="rect">
            <a:avLst/>
          </a:prstGeom>
        </p:spPr>
        <p:txBody>
          <a:bodyPr wrap="square">
            <a:spAutoFit/>
          </a:bodyPr>
          <a:lstStyle/>
          <a:p>
            <a:r>
              <a:rPr lang="en-US" sz="1200" b="1" dirty="0">
                <a:solidFill>
                  <a:prstClr val="black"/>
                </a:solidFill>
                <a:latin typeface="Helvetica" pitchFamily="2" charset="0"/>
              </a:rPr>
              <a:t>Figure S9: </a:t>
            </a:r>
            <a:r>
              <a:rPr lang="en-US" sz="1200" b="1" dirty="0">
                <a:latin typeface="Helvetica" pitchFamily="2" charset="0"/>
              </a:rPr>
              <a:t>Individual food intake for one representative subject</a:t>
            </a:r>
          </a:p>
          <a:p>
            <a:pPr lvl="0"/>
            <a:endParaRPr lang="en-US" sz="1200" b="1" dirty="0">
              <a:solidFill>
                <a:prstClr val="black"/>
              </a:solidFill>
              <a:latin typeface="Helvetica" pitchFamily="2" charset="0"/>
            </a:endParaRPr>
          </a:p>
        </p:txBody>
      </p:sp>
    </p:spTree>
    <p:extLst>
      <p:ext uri="{BB962C8B-B14F-4D97-AF65-F5344CB8AC3E}">
        <p14:creationId xmlns:p14="http://schemas.microsoft.com/office/powerpoint/2010/main" val="275652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7EF3A4-DA49-7E40-9472-CC04B045C575}"/>
              </a:ext>
            </a:extLst>
          </p:cNvPr>
          <p:cNvPicPr>
            <a:picLocks noChangeAspect="1"/>
          </p:cNvPicPr>
          <p:nvPr/>
        </p:nvPicPr>
        <p:blipFill>
          <a:blip r:embed="rId2"/>
          <a:stretch>
            <a:fillRect/>
          </a:stretch>
        </p:blipFill>
        <p:spPr>
          <a:xfrm>
            <a:off x="358220" y="0"/>
            <a:ext cx="6097801" cy="7891272"/>
          </a:xfrm>
          <a:prstGeom prst="rect">
            <a:avLst/>
          </a:prstGeom>
        </p:spPr>
      </p:pic>
      <p:sp>
        <p:nvSpPr>
          <p:cNvPr id="3" name="Rectangle 2">
            <a:extLst>
              <a:ext uri="{FF2B5EF4-FFF2-40B4-BE49-F238E27FC236}">
                <a16:creationId xmlns:a16="http://schemas.microsoft.com/office/drawing/2014/main" id="{57E09E7B-D919-814D-9AB7-28DDAE3A1E46}"/>
              </a:ext>
            </a:extLst>
          </p:cNvPr>
          <p:cNvSpPr/>
          <p:nvPr/>
        </p:nvSpPr>
        <p:spPr>
          <a:xfrm>
            <a:off x="-21880" y="7974506"/>
            <a:ext cx="6858000" cy="461665"/>
          </a:xfrm>
          <a:prstGeom prst="rect">
            <a:avLst/>
          </a:prstGeom>
        </p:spPr>
        <p:txBody>
          <a:bodyPr wrap="square">
            <a:spAutoFit/>
          </a:bodyPr>
          <a:lstStyle/>
          <a:p>
            <a:r>
              <a:rPr lang="en-US" sz="1200" b="1" dirty="0">
                <a:solidFill>
                  <a:prstClr val="black"/>
                </a:solidFill>
                <a:latin typeface="Helvetica" pitchFamily="2" charset="0"/>
              </a:rPr>
              <a:t>Figure S10: </a:t>
            </a:r>
            <a:r>
              <a:rPr lang="en-US" sz="1200" b="1" dirty="0">
                <a:latin typeface="Helvetica" pitchFamily="2" charset="0"/>
              </a:rPr>
              <a:t>Nutrients per person</a:t>
            </a:r>
          </a:p>
          <a:p>
            <a:pPr lvl="0"/>
            <a:endParaRPr lang="en-US" sz="1200" b="1" dirty="0">
              <a:solidFill>
                <a:prstClr val="black"/>
              </a:solidFill>
              <a:latin typeface="Helvetica" pitchFamily="2" charset="0"/>
            </a:endParaRPr>
          </a:p>
        </p:txBody>
      </p:sp>
    </p:spTree>
    <p:extLst>
      <p:ext uri="{BB962C8B-B14F-4D97-AF65-F5344CB8AC3E}">
        <p14:creationId xmlns:p14="http://schemas.microsoft.com/office/powerpoint/2010/main" val="224059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ADCE5-1036-4843-85FD-894EDD68D2B1}"/>
              </a:ext>
            </a:extLst>
          </p:cNvPr>
          <p:cNvPicPr>
            <a:picLocks noChangeAspect="1"/>
          </p:cNvPicPr>
          <p:nvPr/>
        </p:nvPicPr>
        <p:blipFill>
          <a:blip r:embed="rId3"/>
          <a:stretch>
            <a:fillRect/>
          </a:stretch>
        </p:blipFill>
        <p:spPr>
          <a:xfrm>
            <a:off x="313508" y="0"/>
            <a:ext cx="2743200" cy="2743200"/>
          </a:xfrm>
          <a:prstGeom prst="rect">
            <a:avLst/>
          </a:prstGeom>
        </p:spPr>
      </p:pic>
      <p:pic>
        <p:nvPicPr>
          <p:cNvPr id="4" name="Picture 3">
            <a:extLst>
              <a:ext uri="{FF2B5EF4-FFF2-40B4-BE49-F238E27FC236}">
                <a16:creationId xmlns:a16="http://schemas.microsoft.com/office/drawing/2014/main" id="{63104A00-400A-BB4E-B047-48ADB068C63C}"/>
              </a:ext>
            </a:extLst>
          </p:cNvPr>
          <p:cNvPicPr>
            <a:picLocks noChangeAspect="1"/>
          </p:cNvPicPr>
          <p:nvPr/>
        </p:nvPicPr>
        <p:blipFill>
          <a:blip r:embed="rId4"/>
          <a:stretch>
            <a:fillRect/>
          </a:stretch>
        </p:blipFill>
        <p:spPr>
          <a:xfrm>
            <a:off x="3775166" y="0"/>
            <a:ext cx="2743200" cy="2743200"/>
          </a:xfrm>
          <a:prstGeom prst="rect">
            <a:avLst/>
          </a:prstGeom>
        </p:spPr>
      </p:pic>
      <p:pic>
        <p:nvPicPr>
          <p:cNvPr id="5" name="Picture 4">
            <a:extLst>
              <a:ext uri="{FF2B5EF4-FFF2-40B4-BE49-F238E27FC236}">
                <a16:creationId xmlns:a16="http://schemas.microsoft.com/office/drawing/2014/main" id="{654DE193-4C80-0649-BE7D-12CC0567FD2B}"/>
              </a:ext>
            </a:extLst>
          </p:cNvPr>
          <p:cNvPicPr>
            <a:picLocks noChangeAspect="1"/>
          </p:cNvPicPr>
          <p:nvPr/>
        </p:nvPicPr>
        <p:blipFill>
          <a:blip r:embed="rId5"/>
          <a:stretch>
            <a:fillRect/>
          </a:stretch>
        </p:blipFill>
        <p:spPr>
          <a:xfrm>
            <a:off x="313508" y="2971800"/>
            <a:ext cx="2743200" cy="2743200"/>
          </a:xfrm>
          <a:prstGeom prst="rect">
            <a:avLst/>
          </a:prstGeom>
        </p:spPr>
      </p:pic>
      <p:pic>
        <p:nvPicPr>
          <p:cNvPr id="6" name="Picture 5">
            <a:extLst>
              <a:ext uri="{FF2B5EF4-FFF2-40B4-BE49-F238E27FC236}">
                <a16:creationId xmlns:a16="http://schemas.microsoft.com/office/drawing/2014/main" id="{CA05DD13-E2FF-C04A-8C56-2266BEA69F2A}"/>
              </a:ext>
            </a:extLst>
          </p:cNvPr>
          <p:cNvPicPr>
            <a:picLocks noChangeAspect="1"/>
          </p:cNvPicPr>
          <p:nvPr/>
        </p:nvPicPr>
        <p:blipFill>
          <a:blip r:embed="rId6"/>
          <a:stretch>
            <a:fillRect/>
          </a:stretch>
        </p:blipFill>
        <p:spPr>
          <a:xfrm>
            <a:off x="3775166" y="2971800"/>
            <a:ext cx="2743200" cy="2743200"/>
          </a:xfrm>
          <a:prstGeom prst="rect">
            <a:avLst/>
          </a:prstGeom>
        </p:spPr>
      </p:pic>
      <p:sp>
        <p:nvSpPr>
          <p:cNvPr id="7" name="TextBox 6">
            <a:extLst>
              <a:ext uri="{FF2B5EF4-FFF2-40B4-BE49-F238E27FC236}">
                <a16:creationId xmlns:a16="http://schemas.microsoft.com/office/drawing/2014/main" id="{F9EFE8D5-B734-154B-A4DB-2BC74E1A6686}"/>
              </a:ext>
            </a:extLst>
          </p:cNvPr>
          <p:cNvSpPr txBox="1"/>
          <p:nvPr/>
        </p:nvSpPr>
        <p:spPr>
          <a:xfrm>
            <a:off x="154862" y="70535"/>
            <a:ext cx="317292" cy="307777"/>
          </a:xfrm>
          <a:prstGeom prst="rect">
            <a:avLst/>
          </a:prstGeom>
          <a:noFill/>
        </p:spPr>
        <p:txBody>
          <a:bodyPr wrap="square" rtlCol="0">
            <a:spAutoFit/>
          </a:bodyPr>
          <a:lstStyle/>
          <a:p>
            <a:r>
              <a:rPr lang="en-US" sz="1400" b="1" dirty="0">
                <a:latin typeface="Helvetica" pitchFamily="2" charset="0"/>
              </a:rPr>
              <a:t>A</a:t>
            </a:r>
          </a:p>
        </p:txBody>
      </p:sp>
      <p:sp>
        <p:nvSpPr>
          <p:cNvPr id="8" name="TextBox 7">
            <a:extLst>
              <a:ext uri="{FF2B5EF4-FFF2-40B4-BE49-F238E27FC236}">
                <a16:creationId xmlns:a16="http://schemas.microsoft.com/office/drawing/2014/main" id="{CF049F00-7A3D-9947-B82F-70C734675DA5}"/>
              </a:ext>
            </a:extLst>
          </p:cNvPr>
          <p:cNvSpPr txBox="1"/>
          <p:nvPr/>
        </p:nvSpPr>
        <p:spPr>
          <a:xfrm>
            <a:off x="3457874" y="70535"/>
            <a:ext cx="317292" cy="307777"/>
          </a:xfrm>
          <a:prstGeom prst="rect">
            <a:avLst/>
          </a:prstGeom>
          <a:noFill/>
        </p:spPr>
        <p:txBody>
          <a:bodyPr wrap="square" rtlCol="0">
            <a:spAutoFit/>
          </a:bodyPr>
          <a:lstStyle/>
          <a:p>
            <a:r>
              <a:rPr lang="en-US" sz="1400" b="1" dirty="0">
                <a:latin typeface="Helvetica" pitchFamily="2" charset="0"/>
              </a:rPr>
              <a:t>B</a:t>
            </a:r>
          </a:p>
        </p:txBody>
      </p:sp>
      <p:sp>
        <p:nvSpPr>
          <p:cNvPr id="9" name="TextBox 8">
            <a:extLst>
              <a:ext uri="{FF2B5EF4-FFF2-40B4-BE49-F238E27FC236}">
                <a16:creationId xmlns:a16="http://schemas.microsoft.com/office/drawing/2014/main" id="{01F42453-DB1E-D046-A3C6-3D6A31991559}"/>
              </a:ext>
            </a:extLst>
          </p:cNvPr>
          <p:cNvSpPr txBox="1"/>
          <p:nvPr/>
        </p:nvSpPr>
        <p:spPr>
          <a:xfrm>
            <a:off x="150508" y="2881432"/>
            <a:ext cx="317292" cy="307777"/>
          </a:xfrm>
          <a:prstGeom prst="rect">
            <a:avLst/>
          </a:prstGeom>
          <a:noFill/>
        </p:spPr>
        <p:txBody>
          <a:bodyPr wrap="square" rtlCol="0">
            <a:spAutoFit/>
          </a:bodyPr>
          <a:lstStyle/>
          <a:p>
            <a:r>
              <a:rPr lang="en-US" sz="1400" b="1" dirty="0">
                <a:latin typeface="Helvetica" pitchFamily="2" charset="0"/>
              </a:rPr>
              <a:t>C</a:t>
            </a:r>
          </a:p>
        </p:txBody>
      </p:sp>
      <p:sp>
        <p:nvSpPr>
          <p:cNvPr id="10" name="TextBox 9">
            <a:extLst>
              <a:ext uri="{FF2B5EF4-FFF2-40B4-BE49-F238E27FC236}">
                <a16:creationId xmlns:a16="http://schemas.microsoft.com/office/drawing/2014/main" id="{2192E2AA-C590-9841-9502-6B5977E0D409}"/>
              </a:ext>
            </a:extLst>
          </p:cNvPr>
          <p:cNvSpPr txBox="1"/>
          <p:nvPr/>
        </p:nvSpPr>
        <p:spPr>
          <a:xfrm>
            <a:off x="3453520" y="2881432"/>
            <a:ext cx="317292" cy="307777"/>
          </a:xfrm>
          <a:prstGeom prst="rect">
            <a:avLst/>
          </a:prstGeom>
          <a:noFill/>
        </p:spPr>
        <p:txBody>
          <a:bodyPr wrap="square" rtlCol="0">
            <a:spAutoFit/>
          </a:bodyPr>
          <a:lstStyle/>
          <a:p>
            <a:r>
              <a:rPr lang="en-US" sz="1400" b="1" dirty="0">
                <a:latin typeface="Helvetica" pitchFamily="2" charset="0"/>
              </a:rPr>
              <a:t>D</a:t>
            </a:r>
          </a:p>
        </p:txBody>
      </p:sp>
      <p:sp>
        <p:nvSpPr>
          <p:cNvPr id="11" name="Rectangle 10">
            <a:extLst>
              <a:ext uri="{FF2B5EF4-FFF2-40B4-BE49-F238E27FC236}">
                <a16:creationId xmlns:a16="http://schemas.microsoft.com/office/drawing/2014/main" id="{7228988D-A2E5-894D-9846-FECB89EFA8B9}"/>
              </a:ext>
            </a:extLst>
          </p:cNvPr>
          <p:cNvSpPr/>
          <p:nvPr/>
        </p:nvSpPr>
        <p:spPr>
          <a:xfrm>
            <a:off x="24520" y="5879156"/>
            <a:ext cx="6833480" cy="892552"/>
          </a:xfrm>
          <a:prstGeom prst="rect">
            <a:avLst/>
          </a:prstGeom>
        </p:spPr>
        <p:txBody>
          <a:bodyPr wrap="square">
            <a:spAutoFit/>
          </a:bodyPr>
          <a:lstStyle/>
          <a:p>
            <a:r>
              <a:rPr lang="en-US" sz="1200" b="1" dirty="0">
                <a:solidFill>
                  <a:srgbClr val="000000"/>
                </a:solidFill>
                <a:latin typeface="Helvetica" pitchFamily="2" charset="0"/>
              </a:rPr>
              <a:t>Figure S11 related to Figure 3: </a:t>
            </a:r>
          </a:p>
          <a:p>
            <a:pPr marL="228600" indent="-228600">
              <a:buAutoNum type="alphaUcParenR"/>
            </a:pPr>
            <a:r>
              <a:rPr lang="en-US" sz="1000" dirty="0">
                <a:solidFill>
                  <a:srgbClr val="000000"/>
                </a:solidFill>
                <a:latin typeface="Helvetica" pitchFamily="2" charset="0"/>
              </a:rPr>
              <a:t>Without tree-based metric, food choices do not pair with microbiome composition. </a:t>
            </a:r>
          </a:p>
          <a:p>
            <a:pPr marL="228600" indent="-228600">
              <a:buAutoNum type="alphaUcParenR"/>
            </a:pPr>
            <a:r>
              <a:rPr lang="en-US" sz="1000" dirty="0">
                <a:solidFill>
                  <a:srgbClr val="000000"/>
                </a:solidFill>
                <a:latin typeface="Helvetica" pitchFamily="2" charset="0"/>
              </a:rPr>
              <a:t>Dietary intake predicts microbiome composition marginally better than chance. </a:t>
            </a:r>
          </a:p>
          <a:p>
            <a:pPr marL="228600" indent="-228600">
              <a:buAutoNum type="alphaUcParenR"/>
            </a:pPr>
            <a:r>
              <a:rPr lang="en-US" sz="1000" dirty="0">
                <a:solidFill>
                  <a:srgbClr val="000000"/>
                </a:solidFill>
                <a:latin typeface="Helvetica" pitchFamily="2" charset="0"/>
              </a:rPr>
              <a:t>Vegetable fiber β-diversity does not pair with microbiome composition.</a:t>
            </a:r>
          </a:p>
          <a:p>
            <a:pPr marL="228600" indent="-228600">
              <a:buAutoNum type="alphaUcParenR"/>
            </a:pPr>
            <a:r>
              <a:rPr lang="en-US" sz="1000" dirty="0">
                <a:solidFill>
                  <a:srgbClr val="000000"/>
                </a:solidFill>
                <a:latin typeface="Helvetica" pitchFamily="2" charset="0"/>
              </a:rPr>
              <a:t>Legume fiber β-diversity does not pair with microbiome composition. </a:t>
            </a:r>
          </a:p>
        </p:txBody>
      </p:sp>
    </p:spTree>
    <p:extLst>
      <p:ext uri="{BB962C8B-B14F-4D97-AF65-F5344CB8AC3E}">
        <p14:creationId xmlns:p14="http://schemas.microsoft.com/office/powerpoint/2010/main" val="1984833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9A3AB3-73C7-F142-81EB-4FD5A451B786}"/>
              </a:ext>
            </a:extLst>
          </p:cNvPr>
          <p:cNvPicPr>
            <a:picLocks noChangeAspect="1"/>
          </p:cNvPicPr>
          <p:nvPr/>
        </p:nvPicPr>
        <p:blipFill>
          <a:blip r:embed="rId3"/>
          <a:stretch>
            <a:fillRect/>
          </a:stretch>
        </p:blipFill>
        <p:spPr>
          <a:xfrm>
            <a:off x="0" y="0"/>
            <a:ext cx="6858000" cy="3918857"/>
          </a:xfrm>
          <a:prstGeom prst="rect">
            <a:avLst/>
          </a:prstGeom>
        </p:spPr>
      </p:pic>
    </p:spTree>
    <p:extLst>
      <p:ext uri="{BB962C8B-B14F-4D97-AF65-F5344CB8AC3E}">
        <p14:creationId xmlns:p14="http://schemas.microsoft.com/office/powerpoint/2010/main" val="3708013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0B5C54-87EF-5E4F-B4C7-5D622EAC933B}"/>
              </a:ext>
            </a:extLst>
          </p:cNvPr>
          <p:cNvPicPr>
            <a:picLocks noChangeAspect="1"/>
          </p:cNvPicPr>
          <p:nvPr/>
        </p:nvPicPr>
        <p:blipFill>
          <a:blip r:embed="rId3"/>
          <a:stretch>
            <a:fillRect/>
          </a:stretch>
        </p:blipFill>
        <p:spPr>
          <a:xfrm>
            <a:off x="0" y="1143000"/>
            <a:ext cx="6858000" cy="6858000"/>
          </a:xfrm>
          <a:prstGeom prst="rect">
            <a:avLst/>
          </a:prstGeom>
        </p:spPr>
      </p:pic>
    </p:spTree>
    <p:extLst>
      <p:ext uri="{BB962C8B-B14F-4D97-AF65-F5344CB8AC3E}">
        <p14:creationId xmlns:p14="http://schemas.microsoft.com/office/powerpoint/2010/main" val="231852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D09C06-0868-4F4B-BB47-D63339FB2994}"/>
              </a:ext>
            </a:extLst>
          </p:cNvPr>
          <p:cNvPicPr>
            <a:picLocks noChangeAspect="1"/>
          </p:cNvPicPr>
          <p:nvPr/>
        </p:nvPicPr>
        <p:blipFill>
          <a:blip r:embed="rId2"/>
          <a:stretch>
            <a:fillRect/>
          </a:stretch>
        </p:blipFill>
        <p:spPr>
          <a:xfrm>
            <a:off x="0" y="457200"/>
            <a:ext cx="6858000" cy="8229600"/>
          </a:xfrm>
          <a:prstGeom prst="rect">
            <a:avLst/>
          </a:prstGeom>
        </p:spPr>
      </p:pic>
    </p:spTree>
    <p:extLst>
      <p:ext uri="{BB962C8B-B14F-4D97-AF65-F5344CB8AC3E}">
        <p14:creationId xmlns:p14="http://schemas.microsoft.com/office/powerpoint/2010/main" val="3352215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C6A612-5C66-F648-9F05-436FC4F1A765}"/>
              </a:ext>
            </a:extLst>
          </p:cNvPr>
          <p:cNvPicPr>
            <a:picLocks noChangeAspect="1"/>
          </p:cNvPicPr>
          <p:nvPr/>
        </p:nvPicPr>
        <p:blipFill>
          <a:blip r:embed="rId3"/>
          <a:stretch>
            <a:fillRect/>
          </a:stretch>
        </p:blipFill>
        <p:spPr>
          <a:xfrm>
            <a:off x="850030" y="4254433"/>
            <a:ext cx="4779579" cy="4779579"/>
          </a:xfrm>
          <a:prstGeom prst="rect">
            <a:avLst/>
          </a:prstGeom>
        </p:spPr>
      </p:pic>
      <p:pic>
        <p:nvPicPr>
          <p:cNvPr id="11" name="Picture 10">
            <a:extLst>
              <a:ext uri="{FF2B5EF4-FFF2-40B4-BE49-F238E27FC236}">
                <a16:creationId xmlns:a16="http://schemas.microsoft.com/office/drawing/2014/main" id="{C9444640-46D9-FC42-AFC0-9FF7A1A00084}"/>
              </a:ext>
            </a:extLst>
          </p:cNvPr>
          <p:cNvPicPr>
            <a:picLocks noChangeAspect="1"/>
          </p:cNvPicPr>
          <p:nvPr/>
        </p:nvPicPr>
        <p:blipFill rotWithShape="1">
          <a:blip r:embed="rId4"/>
          <a:srcRect l="-1" r="40176"/>
          <a:stretch/>
        </p:blipFill>
        <p:spPr>
          <a:xfrm>
            <a:off x="5200240" y="5480318"/>
            <a:ext cx="1468580" cy="2402441"/>
          </a:xfrm>
          <a:prstGeom prst="rect">
            <a:avLst/>
          </a:prstGeom>
        </p:spPr>
      </p:pic>
      <p:sp>
        <p:nvSpPr>
          <p:cNvPr id="14" name="TextBox 13">
            <a:extLst>
              <a:ext uri="{FF2B5EF4-FFF2-40B4-BE49-F238E27FC236}">
                <a16:creationId xmlns:a16="http://schemas.microsoft.com/office/drawing/2014/main" id="{EA1B215D-3331-2D4E-A66C-7A6EE236F2F7}"/>
              </a:ext>
            </a:extLst>
          </p:cNvPr>
          <p:cNvSpPr txBox="1"/>
          <p:nvPr/>
        </p:nvSpPr>
        <p:spPr>
          <a:xfrm>
            <a:off x="745342" y="429782"/>
            <a:ext cx="317292" cy="307777"/>
          </a:xfrm>
          <a:prstGeom prst="rect">
            <a:avLst/>
          </a:prstGeom>
          <a:noFill/>
        </p:spPr>
        <p:txBody>
          <a:bodyPr wrap="square" rtlCol="0">
            <a:spAutoFit/>
          </a:bodyPr>
          <a:lstStyle/>
          <a:p>
            <a:r>
              <a:rPr lang="en-US" sz="1400" b="1" dirty="0">
                <a:latin typeface="Helvetica" pitchFamily="2" charset="0"/>
              </a:rPr>
              <a:t>A</a:t>
            </a:r>
          </a:p>
        </p:txBody>
      </p:sp>
      <p:sp>
        <p:nvSpPr>
          <p:cNvPr id="3" name="TextBox 2">
            <a:extLst>
              <a:ext uri="{FF2B5EF4-FFF2-40B4-BE49-F238E27FC236}">
                <a16:creationId xmlns:a16="http://schemas.microsoft.com/office/drawing/2014/main" id="{D4745ECF-5257-C043-AE99-A8522AD0FAB4}"/>
              </a:ext>
            </a:extLst>
          </p:cNvPr>
          <p:cNvSpPr txBox="1"/>
          <p:nvPr/>
        </p:nvSpPr>
        <p:spPr>
          <a:xfrm>
            <a:off x="3119172" y="8580374"/>
            <a:ext cx="1197204" cy="200055"/>
          </a:xfrm>
          <a:prstGeom prst="rect">
            <a:avLst/>
          </a:prstGeom>
          <a:noFill/>
        </p:spPr>
        <p:txBody>
          <a:bodyPr wrap="square" rtlCol="0">
            <a:spAutoFit/>
          </a:bodyPr>
          <a:lstStyle/>
          <a:p>
            <a:r>
              <a:rPr lang="en-US" sz="700" dirty="0">
                <a:latin typeface="Helvetica" pitchFamily="2" charset="0"/>
              </a:rPr>
              <a:t>Average fiber (g)</a:t>
            </a:r>
          </a:p>
        </p:txBody>
      </p:sp>
      <p:sp>
        <p:nvSpPr>
          <p:cNvPr id="15" name="TextBox 14">
            <a:extLst>
              <a:ext uri="{FF2B5EF4-FFF2-40B4-BE49-F238E27FC236}">
                <a16:creationId xmlns:a16="http://schemas.microsoft.com/office/drawing/2014/main" id="{92E1A92B-0EED-784C-9ACB-E5614E77B572}"/>
              </a:ext>
            </a:extLst>
          </p:cNvPr>
          <p:cNvSpPr txBox="1"/>
          <p:nvPr/>
        </p:nvSpPr>
        <p:spPr>
          <a:xfrm>
            <a:off x="745342" y="4731897"/>
            <a:ext cx="317292" cy="307777"/>
          </a:xfrm>
          <a:prstGeom prst="rect">
            <a:avLst/>
          </a:prstGeom>
          <a:noFill/>
        </p:spPr>
        <p:txBody>
          <a:bodyPr wrap="square" rtlCol="0">
            <a:spAutoFit/>
          </a:bodyPr>
          <a:lstStyle/>
          <a:p>
            <a:r>
              <a:rPr lang="en-US" sz="1400" b="1" dirty="0">
                <a:latin typeface="Helvetica" pitchFamily="2" charset="0"/>
              </a:rPr>
              <a:t>B</a:t>
            </a:r>
          </a:p>
        </p:txBody>
      </p:sp>
      <p:pic>
        <p:nvPicPr>
          <p:cNvPr id="6" name="Picture 5">
            <a:extLst>
              <a:ext uri="{FF2B5EF4-FFF2-40B4-BE49-F238E27FC236}">
                <a16:creationId xmlns:a16="http://schemas.microsoft.com/office/drawing/2014/main" id="{13FA8A8F-6E0D-6D4E-A474-A245BE5FBE95}"/>
              </a:ext>
            </a:extLst>
          </p:cNvPr>
          <p:cNvPicPr>
            <a:picLocks noChangeAspect="1"/>
          </p:cNvPicPr>
          <p:nvPr/>
        </p:nvPicPr>
        <p:blipFill rotWithShape="1">
          <a:blip r:embed="rId5"/>
          <a:srcRect l="21469" r="19015"/>
          <a:stretch/>
        </p:blipFill>
        <p:spPr>
          <a:xfrm>
            <a:off x="1090082" y="224576"/>
            <a:ext cx="4448503" cy="4029857"/>
          </a:xfrm>
          <a:prstGeom prst="rect">
            <a:avLst/>
          </a:prstGeom>
        </p:spPr>
      </p:pic>
      <p:sp>
        <p:nvSpPr>
          <p:cNvPr id="8" name="TextBox 7">
            <a:extLst>
              <a:ext uri="{FF2B5EF4-FFF2-40B4-BE49-F238E27FC236}">
                <a16:creationId xmlns:a16="http://schemas.microsoft.com/office/drawing/2014/main" id="{78D585F3-3AE3-C648-8CE8-F5090E722DCC}"/>
              </a:ext>
            </a:extLst>
          </p:cNvPr>
          <p:cNvSpPr txBox="1"/>
          <p:nvPr/>
        </p:nvSpPr>
        <p:spPr>
          <a:xfrm>
            <a:off x="4581433" y="637531"/>
            <a:ext cx="1197204" cy="200055"/>
          </a:xfrm>
          <a:prstGeom prst="rect">
            <a:avLst/>
          </a:prstGeom>
          <a:noFill/>
        </p:spPr>
        <p:txBody>
          <a:bodyPr wrap="square" rtlCol="0">
            <a:spAutoFit/>
          </a:bodyPr>
          <a:lstStyle/>
          <a:p>
            <a:r>
              <a:rPr lang="en-US" sz="700" dirty="0">
                <a:latin typeface="Helvetica" pitchFamily="2" charset="0"/>
              </a:rPr>
              <a:t>Soylent subjects</a:t>
            </a:r>
          </a:p>
        </p:txBody>
      </p:sp>
      <p:cxnSp>
        <p:nvCxnSpPr>
          <p:cNvPr id="5" name="Straight Arrow Connector 4">
            <a:extLst>
              <a:ext uri="{FF2B5EF4-FFF2-40B4-BE49-F238E27FC236}">
                <a16:creationId xmlns:a16="http://schemas.microsoft.com/office/drawing/2014/main" id="{A46D478D-57C4-CD48-B0FA-AE1873F66CA4}"/>
              </a:ext>
            </a:extLst>
          </p:cNvPr>
          <p:cNvCxnSpPr>
            <a:cxnSpLocks/>
            <a:stCxn id="8" idx="1"/>
          </p:cNvCxnSpPr>
          <p:nvPr/>
        </p:nvCxnSpPr>
        <p:spPr>
          <a:xfrm flipH="1" flipV="1">
            <a:off x="4056993" y="660614"/>
            <a:ext cx="524440" cy="76945"/>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21E9A3-76CD-344B-A715-7FECFD795264}"/>
              </a:ext>
            </a:extLst>
          </p:cNvPr>
          <p:cNvCxnSpPr>
            <a:cxnSpLocks/>
          </p:cNvCxnSpPr>
          <p:nvPr/>
        </p:nvCxnSpPr>
        <p:spPr>
          <a:xfrm flipH="1" flipV="1">
            <a:off x="4316376" y="583670"/>
            <a:ext cx="265057" cy="15388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0A5D5A-25B8-9F4F-8567-3605504E5258}"/>
              </a:ext>
            </a:extLst>
          </p:cNvPr>
          <p:cNvSpPr txBox="1"/>
          <p:nvPr/>
        </p:nvSpPr>
        <p:spPr>
          <a:xfrm>
            <a:off x="5251569" y="2069543"/>
            <a:ext cx="1197204" cy="200055"/>
          </a:xfrm>
          <a:prstGeom prst="rect">
            <a:avLst/>
          </a:prstGeom>
          <a:noFill/>
        </p:spPr>
        <p:txBody>
          <a:bodyPr wrap="square" rtlCol="0">
            <a:spAutoFit/>
          </a:bodyPr>
          <a:lstStyle/>
          <a:p>
            <a:r>
              <a:rPr lang="en-US" sz="700" dirty="0">
                <a:latin typeface="Helvetica" pitchFamily="2" charset="0"/>
              </a:rPr>
              <a:t>Unique foods</a:t>
            </a:r>
          </a:p>
        </p:txBody>
      </p:sp>
      <p:sp>
        <p:nvSpPr>
          <p:cNvPr id="18" name="TextBox 17">
            <a:extLst>
              <a:ext uri="{FF2B5EF4-FFF2-40B4-BE49-F238E27FC236}">
                <a16:creationId xmlns:a16="http://schemas.microsoft.com/office/drawing/2014/main" id="{DDA1AF75-E3B2-F84C-9C23-3D00537A5395}"/>
              </a:ext>
            </a:extLst>
          </p:cNvPr>
          <p:cNvSpPr txBox="1"/>
          <p:nvPr/>
        </p:nvSpPr>
        <p:spPr>
          <a:xfrm>
            <a:off x="5158297" y="1747241"/>
            <a:ext cx="1197204" cy="200055"/>
          </a:xfrm>
          <a:prstGeom prst="rect">
            <a:avLst/>
          </a:prstGeom>
          <a:noFill/>
        </p:spPr>
        <p:txBody>
          <a:bodyPr wrap="square" rtlCol="0">
            <a:spAutoFit/>
          </a:bodyPr>
          <a:lstStyle/>
          <a:p>
            <a:r>
              <a:rPr lang="en-US" sz="700" dirty="0">
                <a:latin typeface="Helvetica" pitchFamily="2" charset="0"/>
              </a:rPr>
              <a:t>Shared foods</a:t>
            </a:r>
          </a:p>
        </p:txBody>
      </p:sp>
      <p:cxnSp>
        <p:nvCxnSpPr>
          <p:cNvPr id="19" name="Straight Arrow Connector 18">
            <a:extLst>
              <a:ext uri="{FF2B5EF4-FFF2-40B4-BE49-F238E27FC236}">
                <a16:creationId xmlns:a16="http://schemas.microsoft.com/office/drawing/2014/main" id="{C307B5CA-C5A6-3245-BD9F-7F3E9C28F3C8}"/>
              </a:ext>
            </a:extLst>
          </p:cNvPr>
          <p:cNvCxnSpPr>
            <a:cxnSpLocks/>
          </p:cNvCxnSpPr>
          <p:nvPr/>
        </p:nvCxnSpPr>
        <p:spPr>
          <a:xfrm flipH="1">
            <a:off x="3429000" y="1847268"/>
            <a:ext cx="1729297" cy="42233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8C066B2-4882-3242-AEA7-491AB59F0BD0}"/>
              </a:ext>
            </a:extLst>
          </p:cNvPr>
          <p:cNvCxnSpPr>
            <a:cxnSpLocks/>
            <a:stCxn id="17" idx="1"/>
          </p:cNvCxnSpPr>
          <p:nvPr/>
        </p:nvCxnSpPr>
        <p:spPr>
          <a:xfrm flipH="1">
            <a:off x="5057827" y="2169571"/>
            <a:ext cx="193742" cy="10002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87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480E3B-A619-2240-ADA9-01754D6C78C7}"/>
              </a:ext>
            </a:extLst>
          </p:cNvPr>
          <p:cNvPicPr>
            <a:picLocks noChangeAspect="1"/>
          </p:cNvPicPr>
          <p:nvPr/>
        </p:nvPicPr>
        <p:blipFill>
          <a:blip r:embed="rId2"/>
          <a:stretch>
            <a:fillRect/>
          </a:stretch>
        </p:blipFill>
        <p:spPr>
          <a:xfrm>
            <a:off x="0" y="1143000"/>
            <a:ext cx="6858000" cy="6858000"/>
          </a:xfrm>
          <a:prstGeom prst="rect">
            <a:avLst/>
          </a:prstGeom>
        </p:spPr>
      </p:pic>
    </p:spTree>
    <p:extLst>
      <p:ext uri="{BB962C8B-B14F-4D97-AF65-F5344CB8AC3E}">
        <p14:creationId xmlns:p14="http://schemas.microsoft.com/office/powerpoint/2010/main" val="3594763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189A3-A990-434A-B482-AD7551E396F7}"/>
              </a:ext>
            </a:extLst>
          </p:cNvPr>
          <p:cNvPicPr>
            <a:picLocks noChangeAspect="1"/>
          </p:cNvPicPr>
          <p:nvPr/>
        </p:nvPicPr>
        <p:blipFill>
          <a:blip r:embed="rId2"/>
          <a:stretch>
            <a:fillRect/>
          </a:stretch>
        </p:blipFill>
        <p:spPr>
          <a:xfrm>
            <a:off x="0" y="265718"/>
            <a:ext cx="6858000" cy="5143500"/>
          </a:xfrm>
          <a:prstGeom prst="rect">
            <a:avLst/>
          </a:prstGeom>
        </p:spPr>
      </p:pic>
    </p:spTree>
    <p:extLst>
      <p:ext uri="{BB962C8B-B14F-4D97-AF65-F5344CB8AC3E}">
        <p14:creationId xmlns:p14="http://schemas.microsoft.com/office/powerpoint/2010/main" val="4082524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384C6D5-6314-BB46-8551-9D42A43ACE75}"/>
              </a:ext>
            </a:extLst>
          </p:cNvPr>
          <p:cNvPicPr>
            <a:picLocks noChangeAspect="1"/>
          </p:cNvPicPr>
          <p:nvPr/>
        </p:nvPicPr>
        <p:blipFill>
          <a:blip r:embed="rId3"/>
          <a:stretch>
            <a:fillRect/>
          </a:stretch>
        </p:blipFill>
        <p:spPr>
          <a:xfrm>
            <a:off x="-103262" y="4739992"/>
            <a:ext cx="2560320" cy="2560320"/>
          </a:xfrm>
          <a:prstGeom prst="rect">
            <a:avLst/>
          </a:prstGeom>
        </p:spPr>
      </p:pic>
      <p:pic>
        <p:nvPicPr>
          <p:cNvPr id="8" name="Picture 7">
            <a:extLst>
              <a:ext uri="{FF2B5EF4-FFF2-40B4-BE49-F238E27FC236}">
                <a16:creationId xmlns:a16="http://schemas.microsoft.com/office/drawing/2014/main" id="{6238A494-D6FB-EC4D-95C9-8D08414982A0}"/>
              </a:ext>
            </a:extLst>
          </p:cNvPr>
          <p:cNvPicPr>
            <a:picLocks noChangeAspect="1"/>
          </p:cNvPicPr>
          <p:nvPr/>
        </p:nvPicPr>
        <p:blipFill rotWithShape="1">
          <a:blip r:embed="rId4"/>
          <a:srcRect b="12903"/>
          <a:stretch/>
        </p:blipFill>
        <p:spPr>
          <a:xfrm>
            <a:off x="22666" y="2373078"/>
            <a:ext cx="2286000" cy="1991030"/>
          </a:xfrm>
          <a:prstGeom prst="rect">
            <a:avLst/>
          </a:prstGeom>
        </p:spPr>
      </p:pic>
      <p:pic>
        <p:nvPicPr>
          <p:cNvPr id="18" name="Picture 17">
            <a:extLst>
              <a:ext uri="{FF2B5EF4-FFF2-40B4-BE49-F238E27FC236}">
                <a16:creationId xmlns:a16="http://schemas.microsoft.com/office/drawing/2014/main" id="{585E5F0E-75F4-B147-9AB7-3DAF1EA6812F}"/>
              </a:ext>
            </a:extLst>
          </p:cNvPr>
          <p:cNvPicPr>
            <a:picLocks noChangeAspect="1"/>
          </p:cNvPicPr>
          <p:nvPr/>
        </p:nvPicPr>
        <p:blipFill rotWithShape="1">
          <a:blip r:embed="rId5"/>
          <a:srcRect r="30442"/>
          <a:stretch/>
        </p:blipFill>
        <p:spPr>
          <a:xfrm>
            <a:off x="2407659" y="98701"/>
            <a:ext cx="2385154" cy="2286000"/>
          </a:xfrm>
          <a:prstGeom prst="rect">
            <a:avLst/>
          </a:prstGeom>
        </p:spPr>
      </p:pic>
      <p:pic>
        <p:nvPicPr>
          <p:cNvPr id="3" name="Picture 2">
            <a:extLst>
              <a:ext uri="{FF2B5EF4-FFF2-40B4-BE49-F238E27FC236}">
                <a16:creationId xmlns:a16="http://schemas.microsoft.com/office/drawing/2014/main" id="{6B93AC32-D452-5C43-AACD-60FAFF8A925B}"/>
              </a:ext>
            </a:extLst>
          </p:cNvPr>
          <p:cNvPicPr>
            <a:picLocks noChangeAspect="1"/>
          </p:cNvPicPr>
          <p:nvPr/>
        </p:nvPicPr>
        <p:blipFill>
          <a:blip r:embed="rId6"/>
          <a:stretch>
            <a:fillRect/>
          </a:stretch>
        </p:blipFill>
        <p:spPr>
          <a:xfrm>
            <a:off x="148392" y="97767"/>
            <a:ext cx="2286000" cy="2286000"/>
          </a:xfrm>
          <a:prstGeom prst="rect">
            <a:avLst/>
          </a:prstGeom>
        </p:spPr>
      </p:pic>
      <p:sp>
        <p:nvSpPr>
          <p:cNvPr id="22" name="TextBox 21">
            <a:extLst>
              <a:ext uri="{FF2B5EF4-FFF2-40B4-BE49-F238E27FC236}">
                <a16:creationId xmlns:a16="http://schemas.microsoft.com/office/drawing/2014/main" id="{341B5ED5-9043-BC46-8B89-2513F026C73A}"/>
              </a:ext>
            </a:extLst>
          </p:cNvPr>
          <p:cNvSpPr txBox="1"/>
          <p:nvPr/>
        </p:nvSpPr>
        <p:spPr>
          <a:xfrm>
            <a:off x="0" y="84961"/>
            <a:ext cx="317292" cy="307777"/>
          </a:xfrm>
          <a:prstGeom prst="rect">
            <a:avLst/>
          </a:prstGeom>
          <a:noFill/>
        </p:spPr>
        <p:txBody>
          <a:bodyPr wrap="square" rtlCol="0">
            <a:spAutoFit/>
          </a:bodyPr>
          <a:lstStyle/>
          <a:p>
            <a:r>
              <a:rPr lang="en-US" sz="1400" b="1" dirty="0">
                <a:latin typeface="Helvetica" pitchFamily="2" charset="0"/>
              </a:rPr>
              <a:t>A</a:t>
            </a:r>
          </a:p>
        </p:txBody>
      </p:sp>
      <p:sp>
        <p:nvSpPr>
          <p:cNvPr id="23" name="TextBox 22">
            <a:extLst>
              <a:ext uri="{FF2B5EF4-FFF2-40B4-BE49-F238E27FC236}">
                <a16:creationId xmlns:a16="http://schemas.microsoft.com/office/drawing/2014/main" id="{A882A3CB-C5D2-6247-AC4D-4303C172992F}"/>
              </a:ext>
            </a:extLst>
          </p:cNvPr>
          <p:cNvSpPr txBox="1"/>
          <p:nvPr/>
        </p:nvSpPr>
        <p:spPr>
          <a:xfrm>
            <a:off x="2407659" y="98701"/>
            <a:ext cx="317292" cy="307777"/>
          </a:xfrm>
          <a:prstGeom prst="rect">
            <a:avLst/>
          </a:prstGeom>
          <a:noFill/>
        </p:spPr>
        <p:txBody>
          <a:bodyPr wrap="square" rtlCol="0">
            <a:spAutoFit/>
          </a:bodyPr>
          <a:lstStyle/>
          <a:p>
            <a:r>
              <a:rPr lang="en-US" sz="1400" b="1" dirty="0">
                <a:latin typeface="Helvetica" pitchFamily="2" charset="0"/>
              </a:rPr>
              <a:t>B</a:t>
            </a:r>
          </a:p>
        </p:txBody>
      </p:sp>
      <p:sp>
        <p:nvSpPr>
          <p:cNvPr id="24" name="TextBox 23">
            <a:extLst>
              <a:ext uri="{FF2B5EF4-FFF2-40B4-BE49-F238E27FC236}">
                <a16:creationId xmlns:a16="http://schemas.microsoft.com/office/drawing/2014/main" id="{BC82A44D-D465-DF4C-8D39-70F1B2331A8A}"/>
              </a:ext>
            </a:extLst>
          </p:cNvPr>
          <p:cNvSpPr txBox="1"/>
          <p:nvPr/>
        </p:nvSpPr>
        <p:spPr>
          <a:xfrm>
            <a:off x="0" y="2373078"/>
            <a:ext cx="317292" cy="307777"/>
          </a:xfrm>
          <a:prstGeom prst="rect">
            <a:avLst/>
          </a:prstGeom>
          <a:noFill/>
        </p:spPr>
        <p:txBody>
          <a:bodyPr wrap="square" rtlCol="0">
            <a:spAutoFit/>
          </a:bodyPr>
          <a:lstStyle/>
          <a:p>
            <a:r>
              <a:rPr lang="en-US" sz="1400" b="1" dirty="0">
                <a:latin typeface="Helvetica" pitchFamily="2" charset="0"/>
              </a:rPr>
              <a:t>C</a:t>
            </a:r>
          </a:p>
        </p:txBody>
      </p:sp>
      <p:pic>
        <p:nvPicPr>
          <p:cNvPr id="12" name="Picture 11">
            <a:extLst>
              <a:ext uri="{FF2B5EF4-FFF2-40B4-BE49-F238E27FC236}">
                <a16:creationId xmlns:a16="http://schemas.microsoft.com/office/drawing/2014/main" id="{CD950F43-3F44-E948-B103-76ACC5A3503C}"/>
              </a:ext>
            </a:extLst>
          </p:cNvPr>
          <p:cNvPicPr>
            <a:picLocks noChangeAspect="1"/>
          </p:cNvPicPr>
          <p:nvPr/>
        </p:nvPicPr>
        <p:blipFill rotWithShape="1">
          <a:blip r:embed="rId7"/>
          <a:srcRect b="12903"/>
          <a:stretch/>
        </p:blipFill>
        <p:spPr>
          <a:xfrm>
            <a:off x="2387600" y="2373078"/>
            <a:ext cx="2286000" cy="1991030"/>
          </a:xfrm>
          <a:prstGeom prst="rect">
            <a:avLst/>
          </a:prstGeom>
        </p:spPr>
      </p:pic>
      <p:sp>
        <p:nvSpPr>
          <p:cNvPr id="25" name="TextBox 24">
            <a:extLst>
              <a:ext uri="{FF2B5EF4-FFF2-40B4-BE49-F238E27FC236}">
                <a16:creationId xmlns:a16="http://schemas.microsoft.com/office/drawing/2014/main" id="{2C3040E3-0F2D-A445-91E1-02EDF1533E30}"/>
              </a:ext>
            </a:extLst>
          </p:cNvPr>
          <p:cNvSpPr txBox="1"/>
          <p:nvPr/>
        </p:nvSpPr>
        <p:spPr>
          <a:xfrm>
            <a:off x="2425559" y="2379297"/>
            <a:ext cx="317292" cy="307777"/>
          </a:xfrm>
          <a:prstGeom prst="rect">
            <a:avLst/>
          </a:prstGeom>
          <a:noFill/>
        </p:spPr>
        <p:txBody>
          <a:bodyPr wrap="square" rtlCol="0">
            <a:spAutoFit/>
          </a:bodyPr>
          <a:lstStyle/>
          <a:p>
            <a:r>
              <a:rPr lang="en-US" sz="1400" b="1" dirty="0">
                <a:latin typeface="Helvetica" pitchFamily="2" charset="0"/>
              </a:rPr>
              <a:t>D</a:t>
            </a:r>
          </a:p>
        </p:txBody>
      </p:sp>
      <p:pic>
        <p:nvPicPr>
          <p:cNvPr id="28" name="Picture 27">
            <a:extLst>
              <a:ext uri="{FF2B5EF4-FFF2-40B4-BE49-F238E27FC236}">
                <a16:creationId xmlns:a16="http://schemas.microsoft.com/office/drawing/2014/main" id="{DE7CBE8E-6333-C54D-B132-21EB6D044C42}"/>
              </a:ext>
            </a:extLst>
          </p:cNvPr>
          <p:cNvPicPr>
            <a:picLocks noChangeAspect="1"/>
          </p:cNvPicPr>
          <p:nvPr/>
        </p:nvPicPr>
        <p:blipFill rotWithShape="1">
          <a:blip r:embed="rId4"/>
          <a:srcRect t="87444" r="44946" b="-390"/>
          <a:stretch/>
        </p:blipFill>
        <p:spPr>
          <a:xfrm>
            <a:off x="1900407" y="4367552"/>
            <a:ext cx="1258529" cy="295956"/>
          </a:xfrm>
          <a:prstGeom prst="rect">
            <a:avLst/>
          </a:prstGeom>
        </p:spPr>
      </p:pic>
      <p:pic>
        <p:nvPicPr>
          <p:cNvPr id="30" name="Picture 29">
            <a:extLst>
              <a:ext uri="{FF2B5EF4-FFF2-40B4-BE49-F238E27FC236}">
                <a16:creationId xmlns:a16="http://schemas.microsoft.com/office/drawing/2014/main" id="{EB5D1E61-0542-414C-8861-BFBA6F742C40}"/>
              </a:ext>
            </a:extLst>
          </p:cNvPr>
          <p:cNvPicPr>
            <a:picLocks noChangeAspect="1"/>
          </p:cNvPicPr>
          <p:nvPr/>
        </p:nvPicPr>
        <p:blipFill rotWithShape="1">
          <a:blip r:embed="rId7"/>
          <a:srcRect l="62591" t="87236" b="2320"/>
          <a:stretch/>
        </p:blipFill>
        <p:spPr>
          <a:xfrm>
            <a:off x="3326722" y="4365009"/>
            <a:ext cx="855173" cy="238753"/>
          </a:xfrm>
          <a:prstGeom prst="rect">
            <a:avLst/>
          </a:prstGeom>
        </p:spPr>
      </p:pic>
      <p:pic>
        <p:nvPicPr>
          <p:cNvPr id="31" name="Picture 30">
            <a:extLst>
              <a:ext uri="{FF2B5EF4-FFF2-40B4-BE49-F238E27FC236}">
                <a16:creationId xmlns:a16="http://schemas.microsoft.com/office/drawing/2014/main" id="{4120E580-F688-7946-B222-EB8B64CC8B2B}"/>
              </a:ext>
            </a:extLst>
          </p:cNvPr>
          <p:cNvPicPr>
            <a:picLocks noChangeAspect="1"/>
          </p:cNvPicPr>
          <p:nvPr/>
        </p:nvPicPr>
        <p:blipFill rotWithShape="1">
          <a:blip r:embed="rId7"/>
          <a:srcRect t="87236" r="37409" b="-755"/>
          <a:stretch/>
        </p:blipFill>
        <p:spPr>
          <a:xfrm>
            <a:off x="466053" y="4353531"/>
            <a:ext cx="1430827" cy="309043"/>
          </a:xfrm>
          <a:prstGeom prst="rect">
            <a:avLst/>
          </a:prstGeom>
        </p:spPr>
      </p:pic>
      <p:grpSp>
        <p:nvGrpSpPr>
          <p:cNvPr id="36" name="Group 35">
            <a:extLst>
              <a:ext uri="{FF2B5EF4-FFF2-40B4-BE49-F238E27FC236}">
                <a16:creationId xmlns:a16="http://schemas.microsoft.com/office/drawing/2014/main" id="{99B0F715-FF39-D34A-9707-BF66169EBD26}"/>
              </a:ext>
            </a:extLst>
          </p:cNvPr>
          <p:cNvGrpSpPr/>
          <p:nvPr/>
        </p:nvGrpSpPr>
        <p:grpSpPr>
          <a:xfrm>
            <a:off x="372389" y="7309803"/>
            <a:ext cx="1828800" cy="1828800"/>
            <a:chOff x="527474" y="1143270"/>
            <a:chExt cx="5376672" cy="5376672"/>
          </a:xfrm>
        </p:grpSpPr>
        <p:pic>
          <p:nvPicPr>
            <p:cNvPr id="37" name="Picture 36">
              <a:extLst>
                <a:ext uri="{FF2B5EF4-FFF2-40B4-BE49-F238E27FC236}">
                  <a16:creationId xmlns:a16="http://schemas.microsoft.com/office/drawing/2014/main" id="{C097A3CA-FFE7-054B-894E-ED4D21408029}"/>
                </a:ext>
              </a:extLst>
            </p:cNvPr>
            <p:cNvPicPr>
              <a:picLocks noChangeAspect="1"/>
            </p:cNvPicPr>
            <p:nvPr/>
          </p:nvPicPr>
          <p:blipFill>
            <a:blip r:embed="rId8"/>
            <a:stretch>
              <a:fillRect/>
            </a:stretch>
          </p:blipFill>
          <p:spPr>
            <a:xfrm>
              <a:off x="527474" y="1143270"/>
              <a:ext cx="5376672" cy="5376672"/>
            </a:xfrm>
            <a:prstGeom prst="rect">
              <a:avLst/>
            </a:prstGeom>
          </p:spPr>
        </p:pic>
        <p:sp>
          <p:nvSpPr>
            <p:cNvPr id="38" name="Pie 37">
              <a:extLst>
                <a:ext uri="{FF2B5EF4-FFF2-40B4-BE49-F238E27FC236}">
                  <a16:creationId xmlns:a16="http://schemas.microsoft.com/office/drawing/2014/main" id="{81D389E9-460F-CB47-A734-1EE24A197887}"/>
                </a:ext>
              </a:extLst>
            </p:cNvPr>
            <p:cNvSpPr/>
            <p:nvPr/>
          </p:nvSpPr>
          <p:spPr>
            <a:xfrm rot="18253098">
              <a:off x="1162374" y="1751308"/>
              <a:ext cx="4107050" cy="4108773"/>
            </a:xfrm>
            <a:prstGeom prst="pie">
              <a:avLst>
                <a:gd name="adj1" fmla="val 1755113"/>
                <a:gd name="adj2" fmla="val 17311821"/>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26C625E3-4A4B-0A4E-AFF9-6CC365C13CFF}"/>
                </a:ext>
              </a:extLst>
            </p:cNvPr>
            <p:cNvSpPr txBox="1"/>
            <p:nvPr/>
          </p:nvSpPr>
          <p:spPr>
            <a:xfrm rot="530362">
              <a:off x="1821855" y="1207719"/>
              <a:ext cx="3911666" cy="484747"/>
            </a:xfrm>
            <a:prstGeom prst="rect">
              <a:avLst/>
            </a:prstGeom>
            <a:solidFill>
              <a:schemeClr val="bg1"/>
            </a:solidFill>
          </p:spPr>
          <p:txBody>
            <a:bodyPr wrap="square" rtlCol="0">
              <a:spAutoFit/>
            </a:bodyPr>
            <a:lstStyle/>
            <a:p>
              <a:pPr algn="ctr"/>
              <a:r>
                <a:rPr lang="en-US" sz="900" dirty="0">
                  <a:latin typeface="Helvetica" pitchFamily="2" charset="0"/>
                </a:rPr>
                <a:t>Fiber from grains</a:t>
              </a:r>
            </a:p>
          </p:txBody>
        </p:sp>
      </p:grpSp>
      <p:grpSp>
        <p:nvGrpSpPr>
          <p:cNvPr id="44" name="Group 43">
            <a:extLst>
              <a:ext uri="{FF2B5EF4-FFF2-40B4-BE49-F238E27FC236}">
                <a16:creationId xmlns:a16="http://schemas.microsoft.com/office/drawing/2014/main" id="{FC3644F1-CD62-8C4C-A0F8-9E918282338E}"/>
              </a:ext>
            </a:extLst>
          </p:cNvPr>
          <p:cNvGrpSpPr>
            <a:grpSpLocks noChangeAspect="1"/>
          </p:cNvGrpSpPr>
          <p:nvPr/>
        </p:nvGrpSpPr>
        <p:grpSpPr>
          <a:xfrm>
            <a:off x="2839636" y="7147912"/>
            <a:ext cx="1833964" cy="2011680"/>
            <a:chOff x="527472" y="624183"/>
            <a:chExt cx="5376851" cy="5895938"/>
          </a:xfrm>
        </p:grpSpPr>
        <p:pic>
          <p:nvPicPr>
            <p:cNvPr id="45" name="Picture 44">
              <a:extLst>
                <a:ext uri="{FF2B5EF4-FFF2-40B4-BE49-F238E27FC236}">
                  <a16:creationId xmlns:a16="http://schemas.microsoft.com/office/drawing/2014/main" id="{40C182A1-061D-5243-872D-BACCF93856AC}"/>
                </a:ext>
              </a:extLst>
            </p:cNvPr>
            <p:cNvPicPr>
              <a:picLocks noChangeAspect="1"/>
            </p:cNvPicPr>
            <p:nvPr/>
          </p:nvPicPr>
          <p:blipFill>
            <a:blip r:embed="rId8"/>
            <a:stretch>
              <a:fillRect/>
            </a:stretch>
          </p:blipFill>
          <p:spPr>
            <a:xfrm>
              <a:off x="527472" y="1143272"/>
              <a:ext cx="5376851" cy="5376849"/>
            </a:xfrm>
            <a:prstGeom prst="rect">
              <a:avLst/>
            </a:prstGeom>
          </p:spPr>
        </p:pic>
        <p:sp>
          <p:nvSpPr>
            <p:cNvPr id="46" name="Pie 45">
              <a:extLst>
                <a:ext uri="{FF2B5EF4-FFF2-40B4-BE49-F238E27FC236}">
                  <a16:creationId xmlns:a16="http://schemas.microsoft.com/office/drawing/2014/main" id="{5109B92A-128C-1448-937F-EDDF303052B1}"/>
                </a:ext>
              </a:extLst>
            </p:cNvPr>
            <p:cNvSpPr/>
            <p:nvPr/>
          </p:nvSpPr>
          <p:spPr>
            <a:xfrm rot="18253098">
              <a:off x="1155601" y="1771627"/>
              <a:ext cx="4107050" cy="4108773"/>
            </a:xfrm>
            <a:prstGeom prst="pie">
              <a:avLst>
                <a:gd name="adj1" fmla="val 17339900"/>
                <a:gd name="adj2" fmla="val 16271731"/>
              </a:avLst>
            </a:prstGeom>
            <a:solidFill>
              <a:schemeClr val="bg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6DA83AF1-A84C-CB4E-884E-D1F1829EDC46}"/>
                </a:ext>
              </a:extLst>
            </p:cNvPr>
            <p:cNvSpPr txBox="1"/>
            <p:nvPr/>
          </p:nvSpPr>
          <p:spPr>
            <a:xfrm rot="18818105">
              <a:off x="9663" y="1262877"/>
              <a:ext cx="2468483" cy="1191096"/>
            </a:xfrm>
            <a:prstGeom prst="rect">
              <a:avLst/>
            </a:prstGeom>
            <a:solidFill>
              <a:schemeClr val="bg1"/>
            </a:solidFill>
          </p:spPr>
          <p:txBody>
            <a:bodyPr wrap="square" rtlCol="0">
              <a:spAutoFit/>
            </a:bodyPr>
            <a:lstStyle/>
            <a:p>
              <a:pPr algn="ctr"/>
              <a:r>
                <a:rPr lang="en-US" sz="900" dirty="0">
                  <a:latin typeface="Helvetica" pitchFamily="2" charset="0"/>
                </a:rPr>
                <a:t>Fiber from Fruits</a:t>
              </a:r>
            </a:p>
          </p:txBody>
        </p:sp>
      </p:grpSp>
      <p:sp>
        <p:nvSpPr>
          <p:cNvPr id="26" name="TextBox 25">
            <a:extLst>
              <a:ext uri="{FF2B5EF4-FFF2-40B4-BE49-F238E27FC236}">
                <a16:creationId xmlns:a16="http://schemas.microsoft.com/office/drawing/2014/main" id="{9BB3D0EA-0443-2D4A-A446-121A1EA68E7F}"/>
              </a:ext>
            </a:extLst>
          </p:cNvPr>
          <p:cNvSpPr txBox="1"/>
          <p:nvPr/>
        </p:nvSpPr>
        <p:spPr>
          <a:xfrm>
            <a:off x="0" y="4716290"/>
            <a:ext cx="317292" cy="307777"/>
          </a:xfrm>
          <a:prstGeom prst="rect">
            <a:avLst/>
          </a:prstGeom>
          <a:noFill/>
        </p:spPr>
        <p:txBody>
          <a:bodyPr wrap="square" rtlCol="0">
            <a:spAutoFit/>
          </a:bodyPr>
          <a:lstStyle/>
          <a:p>
            <a:r>
              <a:rPr lang="en-US" sz="1400" b="1" dirty="0">
                <a:latin typeface="Helvetica" pitchFamily="2" charset="0"/>
              </a:rPr>
              <a:t>E</a:t>
            </a:r>
          </a:p>
        </p:txBody>
      </p:sp>
      <p:pic>
        <p:nvPicPr>
          <p:cNvPr id="16" name="Picture 15">
            <a:extLst>
              <a:ext uri="{FF2B5EF4-FFF2-40B4-BE49-F238E27FC236}">
                <a16:creationId xmlns:a16="http://schemas.microsoft.com/office/drawing/2014/main" id="{8DED973F-BD23-9C46-A9FB-3CD31F85245C}"/>
              </a:ext>
            </a:extLst>
          </p:cNvPr>
          <p:cNvPicPr>
            <a:picLocks noChangeAspect="1"/>
          </p:cNvPicPr>
          <p:nvPr/>
        </p:nvPicPr>
        <p:blipFill>
          <a:blip r:embed="rId9"/>
          <a:stretch>
            <a:fillRect/>
          </a:stretch>
        </p:blipFill>
        <p:spPr>
          <a:xfrm>
            <a:off x="2262431" y="4741860"/>
            <a:ext cx="2560320" cy="2560320"/>
          </a:xfrm>
          <a:prstGeom prst="rect">
            <a:avLst/>
          </a:prstGeom>
        </p:spPr>
      </p:pic>
      <p:sp>
        <p:nvSpPr>
          <p:cNvPr id="48" name="TextBox 47">
            <a:extLst>
              <a:ext uri="{FF2B5EF4-FFF2-40B4-BE49-F238E27FC236}">
                <a16:creationId xmlns:a16="http://schemas.microsoft.com/office/drawing/2014/main" id="{4FF7C447-EEF9-794A-B6DD-457D0A42214E}"/>
              </a:ext>
            </a:extLst>
          </p:cNvPr>
          <p:cNvSpPr txBox="1"/>
          <p:nvPr/>
        </p:nvSpPr>
        <p:spPr>
          <a:xfrm>
            <a:off x="2407659" y="4704416"/>
            <a:ext cx="317292" cy="307777"/>
          </a:xfrm>
          <a:prstGeom prst="rect">
            <a:avLst/>
          </a:prstGeom>
          <a:noFill/>
        </p:spPr>
        <p:txBody>
          <a:bodyPr wrap="square" rtlCol="0">
            <a:spAutoFit/>
          </a:bodyPr>
          <a:lstStyle/>
          <a:p>
            <a:r>
              <a:rPr lang="en-US" sz="1400" b="1" dirty="0">
                <a:latin typeface="Helvetica" pitchFamily="2" charset="0"/>
              </a:rPr>
              <a:t>F</a:t>
            </a:r>
          </a:p>
        </p:txBody>
      </p:sp>
    </p:spTree>
    <p:extLst>
      <p:ext uri="{BB962C8B-B14F-4D97-AF65-F5344CB8AC3E}">
        <p14:creationId xmlns:p14="http://schemas.microsoft.com/office/powerpoint/2010/main" val="718108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90E8301-D09F-794B-99D4-11459493B958}"/>
              </a:ext>
            </a:extLst>
          </p:cNvPr>
          <p:cNvPicPr>
            <a:picLocks noChangeAspect="1"/>
          </p:cNvPicPr>
          <p:nvPr/>
        </p:nvPicPr>
        <p:blipFill>
          <a:blip r:embed="rId3"/>
          <a:stretch>
            <a:fillRect/>
          </a:stretch>
        </p:blipFill>
        <p:spPr>
          <a:xfrm>
            <a:off x="3243278" y="2867932"/>
            <a:ext cx="3304434" cy="1913274"/>
          </a:xfrm>
          <a:prstGeom prst="rect">
            <a:avLst/>
          </a:prstGeom>
        </p:spPr>
      </p:pic>
      <p:pic>
        <p:nvPicPr>
          <p:cNvPr id="26" name="Picture 25">
            <a:extLst>
              <a:ext uri="{FF2B5EF4-FFF2-40B4-BE49-F238E27FC236}">
                <a16:creationId xmlns:a16="http://schemas.microsoft.com/office/drawing/2014/main" id="{8A8E8FA0-1251-914D-8797-82D5AC561F11}"/>
              </a:ext>
            </a:extLst>
          </p:cNvPr>
          <p:cNvPicPr>
            <a:picLocks noChangeAspect="1"/>
          </p:cNvPicPr>
          <p:nvPr/>
        </p:nvPicPr>
        <p:blipFill rotWithShape="1">
          <a:blip r:embed="rId4"/>
          <a:srcRect l="6258"/>
          <a:stretch/>
        </p:blipFill>
        <p:spPr>
          <a:xfrm>
            <a:off x="87010" y="2825381"/>
            <a:ext cx="2967484" cy="2040821"/>
          </a:xfrm>
          <a:prstGeom prst="rect">
            <a:avLst/>
          </a:prstGeom>
        </p:spPr>
      </p:pic>
      <p:pic>
        <p:nvPicPr>
          <p:cNvPr id="7" name="Picture 6">
            <a:extLst>
              <a:ext uri="{FF2B5EF4-FFF2-40B4-BE49-F238E27FC236}">
                <a16:creationId xmlns:a16="http://schemas.microsoft.com/office/drawing/2014/main" id="{257993BD-B9FA-2942-B9E0-C36EFBFFD584}"/>
              </a:ext>
            </a:extLst>
          </p:cNvPr>
          <p:cNvPicPr>
            <a:picLocks noChangeAspect="1"/>
          </p:cNvPicPr>
          <p:nvPr/>
        </p:nvPicPr>
        <p:blipFill>
          <a:blip r:embed="rId5"/>
          <a:stretch>
            <a:fillRect/>
          </a:stretch>
        </p:blipFill>
        <p:spPr>
          <a:xfrm>
            <a:off x="3618782" y="84961"/>
            <a:ext cx="2872498" cy="2872498"/>
          </a:xfrm>
          <a:prstGeom prst="rect">
            <a:avLst/>
          </a:prstGeom>
        </p:spPr>
      </p:pic>
      <p:sp>
        <p:nvSpPr>
          <p:cNvPr id="16" name="TextBox 15">
            <a:extLst>
              <a:ext uri="{FF2B5EF4-FFF2-40B4-BE49-F238E27FC236}">
                <a16:creationId xmlns:a16="http://schemas.microsoft.com/office/drawing/2014/main" id="{A060F90B-FF44-0C4E-B507-23AF9C0FF9AB}"/>
              </a:ext>
            </a:extLst>
          </p:cNvPr>
          <p:cNvSpPr txBox="1"/>
          <p:nvPr/>
        </p:nvSpPr>
        <p:spPr>
          <a:xfrm>
            <a:off x="0" y="84961"/>
            <a:ext cx="317292" cy="307777"/>
          </a:xfrm>
          <a:prstGeom prst="rect">
            <a:avLst/>
          </a:prstGeom>
          <a:noFill/>
        </p:spPr>
        <p:txBody>
          <a:bodyPr wrap="square" rtlCol="0">
            <a:spAutoFit/>
          </a:bodyPr>
          <a:lstStyle/>
          <a:p>
            <a:r>
              <a:rPr lang="en-US" sz="1400" b="1" dirty="0">
                <a:latin typeface="Helvetica" pitchFamily="2" charset="0"/>
              </a:rPr>
              <a:t>A</a:t>
            </a:r>
          </a:p>
        </p:txBody>
      </p:sp>
      <p:sp>
        <p:nvSpPr>
          <p:cNvPr id="17" name="TextBox 16">
            <a:extLst>
              <a:ext uri="{FF2B5EF4-FFF2-40B4-BE49-F238E27FC236}">
                <a16:creationId xmlns:a16="http://schemas.microsoft.com/office/drawing/2014/main" id="{DC5976E2-B1B5-B04C-9243-75BECD7D112C}"/>
              </a:ext>
            </a:extLst>
          </p:cNvPr>
          <p:cNvSpPr txBox="1"/>
          <p:nvPr/>
        </p:nvSpPr>
        <p:spPr>
          <a:xfrm>
            <a:off x="3343195" y="87618"/>
            <a:ext cx="317292" cy="307777"/>
          </a:xfrm>
          <a:prstGeom prst="rect">
            <a:avLst/>
          </a:prstGeom>
          <a:noFill/>
        </p:spPr>
        <p:txBody>
          <a:bodyPr wrap="square" rtlCol="0">
            <a:spAutoFit/>
          </a:bodyPr>
          <a:lstStyle/>
          <a:p>
            <a:r>
              <a:rPr lang="en-US" sz="1400" b="1" dirty="0">
                <a:latin typeface="Helvetica" pitchFamily="2" charset="0"/>
              </a:rPr>
              <a:t>B</a:t>
            </a:r>
          </a:p>
        </p:txBody>
      </p:sp>
      <p:grpSp>
        <p:nvGrpSpPr>
          <p:cNvPr id="21" name="Group 20">
            <a:extLst>
              <a:ext uri="{FF2B5EF4-FFF2-40B4-BE49-F238E27FC236}">
                <a16:creationId xmlns:a16="http://schemas.microsoft.com/office/drawing/2014/main" id="{EB273326-359F-5045-8E44-D4FB8773531E}"/>
              </a:ext>
            </a:extLst>
          </p:cNvPr>
          <p:cNvGrpSpPr/>
          <p:nvPr/>
        </p:nvGrpSpPr>
        <p:grpSpPr>
          <a:xfrm>
            <a:off x="447132" y="2119455"/>
            <a:ext cx="2715281" cy="500266"/>
            <a:chOff x="142795" y="5872125"/>
            <a:chExt cx="3200400" cy="643682"/>
          </a:xfrm>
        </p:grpSpPr>
        <p:grpSp>
          <p:nvGrpSpPr>
            <p:cNvPr id="2" name="Group 1">
              <a:extLst>
                <a:ext uri="{FF2B5EF4-FFF2-40B4-BE49-F238E27FC236}">
                  <a16:creationId xmlns:a16="http://schemas.microsoft.com/office/drawing/2014/main" id="{1BD24B4B-3A48-1D4A-B4FD-7432141ADB84}"/>
                </a:ext>
              </a:extLst>
            </p:cNvPr>
            <p:cNvGrpSpPr/>
            <p:nvPr/>
          </p:nvGrpSpPr>
          <p:grpSpPr>
            <a:xfrm>
              <a:off x="142795" y="5875241"/>
              <a:ext cx="3200400" cy="640080"/>
              <a:chOff x="3835400" y="848360"/>
              <a:chExt cx="3200400" cy="640080"/>
            </a:xfrm>
          </p:grpSpPr>
          <p:pic>
            <p:nvPicPr>
              <p:cNvPr id="6" name="table">
                <a:extLst>
                  <a:ext uri="{FF2B5EF4-FFF2-40B4-BE49-F238E27FC236}">
                    <a16:creationId xmlns:a16="http://schemas.microsoft.com/office/drawing/2014/main" id="{BC1B4AA0-3D84-8240-9FCA-DFE8CF9D15E3}"/>
                  </a:ext>
                </a:extLst>
              </p:cNvPr>
              <p:cNvPicPr>
                <a:picLocks noChangeAspect="1"/>
              </p:cNvPicPr>
              <p:nvPr/>
            </p:nvPicPr>
            <p:blipFill>
              <a:blip r:embed="rId6"/>
              <a:stretch>
                <a:fillRect/>
              </a:stretch>
            </p:blipFill>
            <p:spPr>
              <a:xfrm>
                <a:off x="3835400" y="848360"/>
                <a:ext cx="3200400" cy="640080"/>
              </a:xfrm>
              <a:prstGeom prst="rect">
                <a:avLst/>
              </a:prstGeom>
            </p:spPr>
          </p:pic>
          <p:sp>
            <p:nvSpPr>
              <p:cNvPr id="8" name="Rectangle 7">
                <a:extLst>
                  <a:ext uri="{FF2B5EF4-FFF2-40B4-BE49-F238E27FC236}">
                    <a16:creationId xmlns:a16="http://schemas.microsoft.com/office/drawing/2014/main" id="{51A7154F-6522-A443-9847-872CA28A0B48}"/>
                  </a:ext>
                </a:extLst>
              </p:cNvPr>
              <p:cNvSpPr/>
              <p:nvPr/>
            </p:nvSpPr>
            <p:spPr>
              <a:xfrm>
                <a:off x="4143843" y="861639"/>
                <a:ext cx="308919" cy="626801"/>
              </a:xfrm>
              <a:prstGeom prst="rect">
                <a:avLst/>
              </a:prstGeom>
              <a:noFill/>
              <a:ln w="60325">
                <a:solidFill>
                  <a:srgbClr val="B4E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600">
                  <a:latin typeface="Helvetica" pitchFamily="2" charset="0"/>
                </a:endParaRPr>
              </a:p>
            </p:txBody>
          </p:sp>
        </p:grpSp>
        <p:sp>
          <p:nvSpPr>
            <p:cNvPr id="19" name="Rectangle 18">
              <a:extLst>
                <a:ext uri="{FF2B5EF4-FFF2-40B4-BE49-F238E27FC236}">
                  <a16:creationId xmlns:a16="http://schemas.microsoft.com/office/drawing/2014/main" id="{25C0A392-D963-1E44-80B6-F8D57F6431B4}"/>
                </a:ext>
              </a:extLst>
            </p:cNvPr>
            <p:cNvSpPr/>
            <p:nvPr/>
          </p:nvSpPr>
          <p:spPr>
            <a:xfrm>
              <a:off x="1415926" y="5872125"/>
              <a:ext cx="944402" cy="310590"/>
            </a:xfrm>
            <a:prstGeom prst="rect">
              <a:avLst/>
            </a:prstGeom>
            <a:noFill/>
            <a:ln w="60325">
              <a:solidFill>
                <a:srgbClr val="7B3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600">
                <a:latin typeface="Helvetica" pitchFamily="2" charset="0"/>
              </a:endParaRPr>
            </a:p>
          </p:txBody>
        </p:sp>
        <p:sp>
          <p:nvSpPr>
            <p:cNvPr id="20" name="Rectangle 19">
              <a:extLst>
                <a:ext uri="{FF2B5EF4-FFF2-40B4-BE49-F238E27FC236}">
                  <a16:creationId xmlns:a16="http://schemas.microsoft.com/office/drawing/2014/main" id="{5C68707F-DD28-C94F-863B-60BF38AF6458}"/>
                </a:ext>
              </a:extLst>
            </p:cNvPr>
            <p:cNvSpPr/>
            <p:nvPr/>
          </p:nvSpPr>
          <p:spPr>
            <a:xfrm>
              <a:off x="2047723" y="6202406"/>
              <a:ext cx="312605" cy="313401"/>
            </a:xfrm>
            <a:prstGeom prst="rect">
              <a:avLst/>
            </a:prstGeom>
            <a:noFill/>
            <a:ln w="60325">
              <a:solidFill>
                <a:srgbClr val="7B3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600">
                <a:latin typeface="Helvetica" pitchFamily="2" charset="0"/>
              </a:endParaRPr>
            </a:p>
          </p:txBody>
        </p:sp>
      </p:grpSp>
      <p:sp>
        <p:nvSpPr>
          <p:cNvPr id="22" name="TextBox 21">
            <a:extLst>
              <a:ext uri="{FF2B5EF4-FFF2-40B4-BE49-F238E27FC236}">
                <a16:creationId xmlns:a16="http://schemas.microsoft.com/office/drawing/2014/main" id="{FFBC59E9-43CE-ED4B-9C03-E6799217477A}"/>
              </a:ext>
            </a:extLst>
          </p:cNvPr>
          <p:cNvSpPr txBox="1"/>
          <p:nvPr/>
        </p:nvSpPr>
        <p:spPr>
          <a:xfrm>
            <a:off x="77687" y="2926802"/>
            <a:ext cx="317292" cy="307777"/>
          </a:xfrm>
          <a:prstGeom prst="rect">
            <a:avLst/>
          </a:prstGeom>
          <a:noFill/>
        </p:spPr>
        <p:txBody>
          <a:bodyPr wrap="square" rtlCol="0">
            <a:spAutoFit/>
          </a:bodyPr>
          <a:lstStyle/>
          <a:p>
            <a:r>
              <a:rPr lang="en-US" sz="1400" b="1" dirty="0">
                <a:latin typeface="Helvetica" pitchFamily="2" charset="0"/>
              </a:rPr>
              <a:t>C</a:t>
            </a:r>
          </a:p>
        </p:txBody>
      </p:sp>
      <p:sp>
        <p:nvSpPr>
          <p:cNvPr id="23" name="TextBox 22">
            <a:extLst>
              <a:ext uri="{FF2B5EF4-FFF2-40B4-BE49-F238E27FC236}">
                <a16:creationId xmlns:a16="http://schemas.microsoft.com/office/drawing/2014/main" id="{52BA9727-5C74-3A44-8066-A84D9C0E77E2}"/>
              </a:ext>
            </a:extLst>
          </p:cNvPr>
          <p:cNvSpPr txBox="1"/>
          <p:nvPr/>
        </p:nvSpPr>
        <p:spPr>
          <a:xfrm>
            <a:off x="3199775" y="2926802"/>
            <a:ext cx="317292" cy="307777"/>
          </a:xfrm>
          <a:prstGeom prst="rect">
            <a:avLst/>
          </a:prstGeom>
          <a:noFill/>
        </p:spPr>
        <p:txBody>
          <a:bodyPr wrap="square" rtlCol="0">
            <a:spAutoFit/>
          </a:bodyPr>
          <a:lstStyle/>
          <a:p>
            <a:r>
              <a:rPr lang="en-US" sz="1400" b="1" dirty="0">
                <a:latin typeface="Helvetica" pitchFamily="2" charset="0"/>
              </a:rPr>
              <a:t>D</a:t>
            </a:r>
          </a:p>
        </p:txBody>
      </p:sp>
      <p:pic>
        <p:nvPicPr>
          <p:cNvPr id="25" name="Picture 24">
            <a:extLst>
              <a:ext uri="{FF2B5EF4-FFF2-40B4-BE49-F238E27FC236}">
                <a16:creationId xmlns:a16="http://schemas.microsoft.com/office/drawing/2014/main" id="{33F52B84-2BD7-0A4C-AF30-99718DE6E372}"/>
              </a:ext>
            </a:extLst>
          </p:cNvPr>
          <p:cNvPicPr>
            <a:picLocks noChangeAspect="1"/>
          </p:cNvPicPr>
          <p:nvPr/>
        </p:nvPicPr>
        <p:blipFill>
          <a:blip r:embed="rId7"/>
          <a:stretch>
            <a:fillRect/>
          </a:stretch>
        </p:blipFill>
        <p:spPr>
          <a:xfrm>
            <a:off x="236333" y="269920"/>
            <a:ext cx="2926080" cy="1672046"/>
          </a:xfrm>
          <a:prstGeom prst="rect">
            <a:avLst/>
          </a:prstGeom>
        </p:spPr>
      </p:pic>
      <p:sp>
        <p:nvSpPr>
          <p:cNvPr id="28" name="TextBox 27">
            <a:extLst>
              <a:ext uri="{FF2B5EF4-FFF2-40B4-BE49-F238E27FC236}">
                <a16:creationId xmlns:a16="http://schemas.microsoft.com/office/drawing/2014/main" id="{AD09D523-72F1-ED4D-BEEF-C0492C45D858}"/>
              </a:ext>
            </a:extLst>
          </p:cNvPr>
          <p:cNvSpPr txBox="1"/>
          <p:nvPr/>
        </p:nvSpPr>
        <p:spPr>
          <a:xfrm>
            <a:off x="2018755" y="3080690"/>
            <a:ext cx="1372689" cy="246221"/>
          </a:xfrm>
          <a:prstGeom prst="rect">
            <a:avLst/>
          </a:prstGeom>
          <a:noFill/>
        </p:spPr>
        <p:txBody>
          <a:bodyPr wrap="square" rtlCol="0">
            <a:spAutoFit/>
          </a:bodyPr>
          <a:lstStyle/>
          <a:p>
            <a:r>
              <a:rPr lang="en-US" sz="1000" dirty="0">
                <a:latin typeface="Helvetica" pitchFamily="2" charset="0"/>
              </a:rPr>
              <a:t>p-value = 0.5</a:t>
            </a:r>
          </a:p>
        </p:txBody>
      </p:sp>
      <p:sp>
        <p:nvSpPr>
          <p:cNvPr id="29" name="TextBox 28">
            <a:extLst>
              <a:ext uri="{FF2B5EF4-FFF2-40B4-BE49-F238E27FC236}">
                <a16:creationId xmlns:a16="http://schemas.microsoft.com/office/drawing/2014/main" id="{C2009651-5831-DB4C-88F5-1269FBA77685}"/>
              </a:ext>
            </a:extLst>
          </p:cNvPr>
          <p:cNvSpPr txBox="1"/>
          <p:nvPr/>
        </p:nvSpPr>
        <p:spPr>
          <a:xfrm>
            <a:off x="5363807" y="3080689"/>
            <a:ext cx="1372689" cy="246221"/>
          </a:xfrm>
          <a:prstGeom prst="rect">
            <a:avLst/>
          </a:prstGeom>
          <a:noFill/>
        </p:spPr>
        <p:txBody>
          <a:bodyPr wrap="square" rtlCol="0">
            <a:spAutoFit/>
          </a:bodyPr>
          <a:lstStyle/>
          <a:p>
            <a:r>
              <a:rPr lang="en-US" sz="1000" dirty="0">
                <a:latin typeface="Helvetica" pitchFamily="2" charset="0"/>
              </a:rPr>
              <a:t>p-value = 0.02</a:t>
            </a:r>
          </a:p>
        </p:txBody>
      </p:sp>
    </p:spTree>
    <p:extLst>
      <p:ext uri="{BB962C8B-B14F-4D97-AF65-F5344CB8AC3E}">
        <p14:creationId xmlns:p14="http://schemas.microsoft.com/office/powerpoint/2010/main" val="129483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CDDCF-616A-BC4D-BE3B-1BC1D972C642}"/>
              </a:ext>
            </a:extLst>
          </p:cNvPr>
          <p:cNvPicPr>
            <a:picLocks noChangeAspect="1"/>
          </p:cNvPicPr>
          <p:nvPr/>
        </p:nvPicPr>
        <p:blipFill rotWithShape="1">
          <a:blip r:embed="rId3"/>
          <a:srcRect t="10810" r="18322" b="9660"/>
          <a:stretch/>
        </p:blipFill>
        <p:spPr>
          <a:xfrm>
            <a:off x="4113889" y="0"/>
            <a:ext cx="2207236" cy="2579026"/>
          </a:xfrm>
          <a:prstGeom prst="rect">
            <a:avLst/>
          </a:prstGeom>
        </p:spPr>
      </p:pic>
      <p:pic>
        <p:nvPicPr>
          <p:cNvPr id="3" name="Picture 2">
            <a:extLst>
              <a:ext uri="{FF2B5EF4-FFF2-40B4-BE49-F238E27FC236}">
                <a16:creationId xmlns:a16="http://schemas.microsoft.com/office/drawing/2014/main" id="{5E327BEE-EA73-9443-899A-FC15E0E82AC9}"/>
              </a:ext>
            </a:extLst>
          </p:cNvPr>
          <p:cNvPicPr>
            <a:picLocks noChangeAspect="1"/>
          </p:cNvPicPr>
          <p:nvPr/>
        </p:nvPicPr>
        <p:blipFill rotWithShape="1">
          <a:blip r:embed="rId4"/>
          <a:srcRect r="18910"/>
          <a:stretch/>
        </p:blipFill>
        <p:spPr>
          <a:xfrm>
            <a:off x="28965" y="0"/>
            <a:ext cx="3707438" cy="9144000"/>
          </a:xfrm>
          <a:prstGeom prst="rect">
            <a:avLst/>
          </a:prstGeom>
        </p:spPr>
      </p:pic>
      <p:pic>
        <p:nvPicPr>
          <p:cNvPr id="11" name="Picture 10">
            <a:extLst>
              <a:ext uri="{FF2B5EF4-FFF2-40B4-BE49-F238E27FC236}">
                <a16:creationId xmlns:a16="http://schemas.microsoft.com/office/drawing/2014/main" id="{22F62F24-27A5-0043-9DA8-429EB8F4E4C7}"/>
              </a:ext>
            </a:extLst>
          </p:cNvPr>
          <p:cNvPicPr>
            <a:picLocks noChangeAspect="1"/>
          </p:cNvPicPr>
          <p:nvPr/>
        </p:nvPicPr>
        <p:blipFill>
          <a:blip r:embed="rId5"/>
          <a:stretch>
            <a:fillRect/>
          </a:stretch>
        </p:blipFill>
        <p:spPr>
          <a:xfrm>
            <a:off x="3953211" y="5966951"/>
            <a:ext cx="2542032" cy="2542032"/>
          </a:xfrm>
          <a:prstGeom prst="rect">
            <a:avLst/>
          </a:prstGeom>
        </p:spPr>
      </p:pic>
      <p:pic>
        <p:nvPicPr>
          <p:cNvPr id="9" name="Picture 8">
            <a:extLst>
              <a:ext uri="{FF2B5EF4-FFF2-40B4-BE49-F238E27FC236}">
                <a16:creationId xmlns:a16="http://schemas.microsoft.com/office/drawing/2014/main" id="{08C3D7D8-AFB4-8F48-9554-5B6514906E69}"/>
              </a:ext>
            </a:extLst>
          </p:cNvPr>
          <p:cNvPicPr>
            <a:picLocks noChangeAspect="1"/>
          </p:cNvPicPr>
          <p:nvPr/>
        </p:nvPicPr>
        <p:blipFill>
          <a:blip r:embed="rId6"/>
          <a:stretch>
            <a:fillRect/>
          </a:stretch>
        </p:blipFill>
        <p:spPr>
          <a:xfrm>
            <a:off x="3955243" y="3455979"/>
            <a:ext cx="2540000" cy="2540000"/>
          </a:xfrm>
          <a:prstGeom prst="rect">
            <a:avLst/>
          </a:prstGeom>
        </p:spPr>
      </p:pic>
      <p:sp>
        <p:nvSpPr>
          <p:cNvPr id="18" name="TextBox 17">
            <a:extLst>
              <a:ext uri="{FF2B5EF4-FFF2-40B4-BE49-F238E27FC236}">
                <a16:creationId xmlns:a16="http://schemas.microsoft.com/office/drawing/2014/main" id="{EAC7CCFA-907E-3148-B384-1B033EEFF9B0}"/>
              </a:ext>
            </a:extLst>
          </p:cNvPr>
          <p:cNvSpPr txBox="1"/>
          <p:nvPr/>
        </p:nvSpPr>
        <p:spPr>
          <a:xfrm>
            <a:off x="272211" y="188103"/>
            <a:ext cx="317292" cy="307777"/>
          </a:xfrm>
          <a:prstGeom prst="rect">
            <a:avLst/>
          </a:prstGeom>
          <a:noFill/>
        </p:spPr>
        <p:txBody>
          <a:bodyPr wrap="square" rtlCol="0">
            <a:spAutoFit/>
          </a:bodyPr>
          <a:lstStyle/>
          <a:p>
            <a:r>
              <a:rPr lang="en-US" sz="1400" b="1" dirty="0">
                <a:latin typeface="Helvetica" pitchFamily="2" charset="0"/>
              </a:rPr>
              <a:t>A</a:t>
            </a:r>
          </a:p>
        </p:txBody>
      </p:sp>
      <p:sp>
        <p:nvSpPr>
          <p:cNvPr id="19" name="TextBox 18">
            <a:extLst>
              <a:ext uri="{FF2B5EF4-FFF2-40B4-BE49-F238E27FC236}">
                <a16:creationId xmlns:a16="http://schemas.microsoft.com/office/drawing/2014/main" id="{105DFE52-CD75-D44C-858B-4F51D16630F8}"/>
              </a:ext>
            </a:extLst>
          </p:cNvPr>
          <p:cNvSpPr txBox="1"/>
          <p:nvPr/>
        </p:nvSpPr>
        <p:spPr>
          <a:xfrm>
            <a:off x="3955243" y="171689"/>
            <a:ext cx="317292" cy="307777"/>
          </a:xfrm>
          <a:prstGeom prst="rect">
            <a:avLst/>
          </a:prstGeom>
          <a:noFill/>
        </p:spPr>
        <p:txBody>
          <a:bodyPr wrap="square" rtlCol="0">
            <a:spAutoFit/>
          </a:bodyPr>
          <a:lstStyle/>
          <a:p>
            <a:r>
              <a:rPr lang="en-US" sz="1400" b="1" dirty="0">
                <a:latin typeface="Helvetica" pitchFamily="2" charset="0"/>
              </a:rPr>
              <a:t>B</a:t>
            </a:r>
          </a:p>
        </p:txBody>
      </p:sp>
      <p:sp>
        <p:nvSpPr>
          <p:cNvPr id="20" name="TextBox 19">
            <a:extLst>
              <a:ext uri="{FF2B5EF4-FFF2-40B4-BE49-F238E27FC236}">
                <a16:creationId xmlns:a16="http://schemas.microsoft.com/office/drawing/2014/main" id="{3541F335-876A-9744-8DC2-F480D51076C5}"/>
              </a:ext>
            </a:extLst>
          </p:cNvPr>
          <p:cNvSpPr txBox="1"/>
          <p:nvPr/>
        </p:nvSpPr>
        <p:spPr>
          <a:xfrm>
            <a:off x="3955243" y="3473513"/>
            <a:ext cx="317292" cy="307777"/>
          </a:xfrm>
          <a:prstGeom prst="rect">
            <a:avLst/>
          </a:prstGeom>
          <a:noFill/>
        </p:spPr>
        <p:txBody>
          <a:bodyPr wrap="square" rtlCol="0">
            <a:spAutoFit/>
          </a:bodyPr>
          <a:lstStyle/>
          <a:p>
            <a:r>
              <a:rPr lang="en-US" sz="1400" b="1" dirty="0">
                <a:latin typeface="Helvetica" pitchFamily="2" charset="0"/>
              </a:rPr>
              <a:t>C</a:t>
            </a:r>
          </a:p>
        </p:txBody>
      </p:sp>
      <p:sp>
        <p:nvSpPr>
          <p:cNvPr id="21" name="TextBox 20">
            <a:extLst>
              <a:ext uri="{FF2B5EF4-FFF2-40B4-BE49-F238E27FC236}">
                <a16:creationId xmlns:a16="http://schemas.microsoft.com/office/drawing/2014/main" id="{38F91BD4-FC4D-C248-AF7E-88D8390CAA44}"/>
              </a:ext>
            </a:extLst>
          </p:cNvPr>
          <p:cNvSpPr txBox="1"/>
          <p:nvPr/>
        </p:nvSpPr>
        <p:spPr>
          <a:xfrm>
            <a:off x="3957037" y="5992196"/>
            <a:ext cx="317292" cy="307777"/>
          </a:xfrm>
          <a:prstGeom prst="rect">
            <a:avLst/>
          </a:prstGeom>
          <a:noFill/>
        </p:spPr>
        <p:txBody>
          <a:bodyPr wrap="square" rtlCol="0">
            <a:spAutoFit/>
          </a:bodyPr>
          <a:lstStyle/>
          <a:p>
            <a:r>
              <a:rPr lang="en-US" sz="1400" b="1" dirty="0">
                <a:latin typeface="Helvetica" pitchFamily="2" charset="0"/>
              </a:rPr>
              <a:t>D</a:t>
            </a:r>
          </a:p>
        </p:txBody>
      </p:sp>
      <p:pic>
        <p:nvPicPr>
          <p:cNvPr id="12" name="Picture 11">
            <a:extLst>
              <a:ext uri="{FF2B5EF4-FFF2-40B4-BE49-F238E27FC236}">
                <a16:creationId xmlns:a16="http://schemas.microsoft.com/office/drawing/2014/main" id="{83A9A69C-0B75-8549-AC65-BE1591AEA935}"/>
              </a:ext>
            </a:extLst>
          </p:cNvPr>
          <p:cNvPicPr>
            <a:picLocks noChangeAspect="1"/>
          </p:cNvPicPr>
          <p:nvPr/>
        </p:nvPicPr>
        <p:blipFill>
          <a:blip r:embed="rId7"/>
          <a:stretch>
            <a:fillRect/>
          </a:stretch>
        </p:blipFill>
        <p:spPr>
          <a:xfrm>
            <a:off x="4467152" y="8448806"/>
            <a:ext cx="1699385" cy="461683"/>
          </a:xfrm>
          <a:prstGeom prst="rect">
            <a:avLst/>
          </a:prstGeom>
        </p:spPr>
      </p:pic>
      <p:pic>
        <p:nvPicPr>
          <p:cNvPr id="26" name="Picture 25">
            <a:extLst>
              <a:ext uri="{FF2B5EF4-FFF2-40B4-BE49-F238E27FC236}">
                <a16:creationId xmlns:a16="http://schemas.microsoft.com/office/drawing/2014/main" id="{C4BA9543-36BC-3148-B7D8-97C3BA5214C7}"/>
              </a:ext>
            </a:extLst>
          </p:cNvPr>
          <p:cNvPicPr>
            <a:picLocks noChangeAspect="1"/>
          </p:cNvPicPr>
          <p:nvPr/>
        </p:nvPicPr>
        <p:blipFill rotWithShape="1">
          <a:blip r:embed="rId8"/>
          <a:srcRect l="80062" t="37201" r="1476" b="52422"/>
          <a:stretch/>
        </p:blipFill>
        <p:spPr>
          <a:xfrm>
            <a:off x="3853058" y="2382079"/>
            <a:ext cx="844059" cy="948907"/>
          </a:xfrm>
          <a:prstGeom prst="rect">
            <a:avLst/>
          </a:prstGeom>
        </p:spPr>
      </p:pic>
    </p:spTree>
    <p:extLst>
      <p:ext uri="{BB962C8B-B14F-4D97-AF65-F5344CB8AC3E}">
        <p14:creationId xmlns:p14="http://schemas.microsoft.com/office/powerpoint/2010/main" val="192273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3A6C37-23C3-E640-8ED7-56ADD607712C}"/>
              </a:ext>
            </a:extLst>
          </p:cNvPr>
          <p:cNvPicPr>
            <a:picLocks noChangeAspect="1"/>
          </p:cNvPicPr>
          <p:nvPr/>
        </p:nvPicPr>
        <p:blipFill>
          <a:blip r:embed="rId3"/>
          <a:stretch>
            <a:fillRect/>
          </a:stretch>
        </p:blipFill>
        <p:spPr>
          <a:xfrm>
            <a:off x="430857" y="169249"/>
            <a:ext cx="6278252" cy="3424501"/>
          </a:xfrm>
          <a:prstGeom prst="rect">
            <a:avLst/>
          </a:prstGeom>
        </p:spPr>
      </p:pic>
      <p:pic>
        <p:nvPicPr>
          <p:cNvPr id="4" name="Picture 3">
            <a:extLst>
              <a:ext uri="{FF2B5EF4-FFF2-40B4-BE49-F238E27FC236}">
                <a16:creationId xmlns:a16="http://schemas.microsoft.com/office/drawing/2014/main" id="{DD845C33-B0AD-6B48-85E3-CC0D87CC050D}"/>
              </a:ext>
            </a:extLst>
          </p:cNvPr>
          <p:cNvPicPr>
            <a:picLocks noChangeAspect="1"/>
          </p:cNvPicPr>
          <p:nvPr/>
        </p:nvPicPr>
        <p:blipFill>
          <a:blip r:embed="rId4"/>
          <a:stretch>
            <a:fillRect/>
          </a:stretch>
        </p:blipFill>
        <p:spPr>
          <a:xfrm>
            <a:off x="0" y="3552508"/>
            <a:ext cx="6858000" cy="2743200"/>
          </a:xfrm>
          <a:prstGeom prst="rect">
            <a:avLst/>
          </a:prstGeom>
        </p:spPr>
      </p:pic>
      <p:sp>
        <p:nvSpPr>
          <p:cNvPr id="5" name="TextBox 4">
            <a:extLst>
              <a:ext uri="{FF2B5EF4-FFF2-40B4-BE49-F238E27FC236}">
                <a16:creationId xmlns:a16="http://schemas.microsoft.com/office/drawing/2014/main" id="{A992D2C4-1C2A-E44A-A14D-1311C5A8CAA4}"/>
              </a:ext>
            </a:extLst>
          </p:cNvPr>
          <p:cNvSpPr txBox="1"/>
          <p:nvPr/>
        </p:nvSpPr>
        <p:spPr>
          <a:xfrm>
            <a:off x="53785" y="169249"/>
            <a:ext cx="317292" cy="307777"/>
          </a:xfrm>
          <a:prstGeom prst="rect">
            <a:avLst/>
          </a:prstGeom>
          <a:noFill/>
        </p:spPr>
        <p:txBody>
          <a:bodyPr wrap="square" rtlCol="0">
            <a:spAutoFit/>
          </a:bodyPr>
          <a:lstStyle/>
          <a:p>
            <a:r>
              <a:rPr lang="en-US" sz="1400" b="1" dirty="0">
                <a:latin typeface="Helvetica" pitchFamily="2" charset="0"/>
              </a:rPr>
              <a:t>A</a:t>
            </a:r>
          </a:p>
        </p:txBody>
      </p:sp>
      <p:sp>
        <p:nvSpPr>
          <p:cNvPr id="6" name="TextBox 5">
            <a:extLst>
              <a:ext uri="{FF2B5EF4-FFF2-40B4-BE49-F238E27FC236}">
                <a16:creationId xmlns:a16="http://schemas.microsoft.com/office/drawing/2014/main" id="{46A39124-5064-0B45-A68D-DE2FA171C6AC}"/>
              </a:ext>
            </a:extLst>
          </p:cNvPr>
          <p:cNvSpPr txBox="1"/>
          <p:nvPr/>
        </p:nvSpPr>
        <p:spPr>
          <a:xfrm>
            <a:off x="53785" y="3593750"/>
            <a:ext cx="317292" cy="307777"/>
          </a:xfrm>
          <a:prstGeom prst="rect">
            <a:avLst/>
          </a:prstGeom>
          <a:noFill/>
        </p:spPr>
        <p:txBody>
          <a:bodyPr wrap="square" rtlCol="0">
            <a:spAutoFit/>
          </a:bodyPr>
          <a:lstStyle/>
          <a:p>
            <a:r>
              <a:rPr lang="en-US" sz="1400" b="1" dirty="0">
                <a:latin typeface="Helvetica" pitchFamily="2" charset="0"/>
              </a:rPr>
              <a:t>B</a:t>
            </a:r>
          </a:p>
        </p:txBody>
      </p:sp>
      <p:sp>
        <p:nvSpPr>
          <p:cNvPr id="2" name="TextBox 1">
            <a:extLst>
              <a:ext uri="{FF2B5EF4-FFF2-40B4-BE49-F238E27FC236}">
                <a16:creationId xmlns:a16="http://schemas.microsoft.com/office/drawing/2014/main" id="{F94748A8-0C28-FD43-B582-BDC0A5472AF6}"/>
              </a:ext>
            </a:extLst>
          </p:cNvPr>
          <p:cNvSpPr txBox="1"/>
          <p:nvPr/>
        </p:nvSpPr>
        <p:spPr>
          <a:xfrm>
            <a:off x="0" y="5967167"/>
            <a:ext cx="6858000" cy="2492990"/>
          </a:xfrm>
          <a:prstGeom prst="rect">
            <a:avLst/>
          </a:prstGeom>
          <a:noFill/>
        </p:spPr>
        <p:txBody>
          <a:bodyPr wrap="square" rtlCol="0">
            <a:spAutoFit/>
          </a:bodyPr>
          <a:lstStyle/>
          <a:p>
            <a:r>
              <a:rPr lang="en-US" sz="1200" b="1" dirty="0">
                <a:latin typeface="Helvetica" pitchFamily="2" charset="0"/>
              </a:rPr>
              <a:t>Figure S1: Timing of self sampling and dietary record collection for each subject and microbiome clustering by average similarity</a:t>
            </a:r>
          </a:p>
          <a:p>
            <a:pPr marL="228600" indent="-228600">
              <a:buAutoNum type="alphaUcParenR"/>
            </a:pPr>
            <a:r>
              <a:rPr lang="en-US" sz="1100" dirty="0">
                <a:latin typeface="Helvetica" pitchFamily="2" charset="0"/>
              </a:rPr>
              <a:t>Final data included in study analysis showing density of sampling. Purple points show days where both dietary intake and microbiome composition was available for a subject. Pink points are days where only food is reported and microbiome composition was unavailable either due to low depth sequencing or failure of subject to provide a sample (either due to subject inability to produce a sample or missed sample collection). Blue points are days where only microbiome data is available and dietary intake was not reported. White points indicate that no data is available for that subject on that day. Grey shading indicates the study period where the dietary supplement was consumed (study day 8 through 17). Lighter grey shading highlights the first 3 days of supplementation. </a:t>
            </a:r>
          </a:p>
          <a:p>
            <a:pPr marL="228600" indent="-228600">
              <a:buAutoNum type="alphaUcParenR"/>
            </a:pPr>
            <a:r>
              <a:rPr lang="en-US" sz="1100" dirty="0">
                <a:latin typeface="Helvetica" pitchFamily="2" charset="0"/>
              </a:rPr>
              <a:t>Microbiome clustering by average similarity. Clustering was determined using normalized taxonomy count data. The distance metric used was bray </a:t>
            </a:r>
            <a:r>
              <a:rPr lang="en-US" sz="1100" dirty="0" err="1">
                <a:latin typeface="Helvetica" pitchFamily="2" charset="0"/>
              </a:rPr>
              <a:t>curtis</a:t>
            </a:r>
            <a:r>
              <a:rPr lang="en-US" sz="1100" dirty="0">
                <a:latin typeface="Helvetica" pitchFamily="2" charset="0"/>
              </a:rPr>
              <a:t> and clustering was determined using average similarity. The order shown in this figure corresponds to the order of subjects in the Figure 1. Colors indicate the random group assignment for each subject during the supplementation period.</a:t>
            </a:r>
          </a:p>
        </p:txBody>
      </p:sp>
    </p:spTree>
    <p:extLst>
      <p:ext uri="{BB962C8B-B14F-4D97-AF65-F5344CB8AC3E}">
        <p14:creationId xmlns:p14="http://schemas.microsoft.com/office/powerpoint/2010/main" val="20786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7EB73-6B2C-6C40-A8EF-F04942E2C129}"/>
              </a:ext>
            </a:extLst>
          </p:cNvPr>
          <p:cNvPicPr>
            <a:picLocks noChangeAspect="1"/>
          </p:cNvPicPr>
          <p:nvPr/>
        </p:nvPicPr>
        <p:blipFill>
          <a:blip r:embed="rId3"/>
          <a:stretch>
            <a:fillRect/>
          </a:stretch>
        </p:blipFill>
        <p:spPr>
          <a:xfrm>
            <a:off x="15120" y="0"/>
            <a:ext cx="3429000" cy="2286000"/>
          </a:xfrm>
          <a:prstGeom prst="rect">
            <a:avLst/>
          </a:prstGeom>
        </p:spPr>
      </p:pic>
      <p:pic>
        <p:nvPicPr>
          <p:cNvPr id="20" name="Picture 19">
            <a:extLst>
              <a:ext uri="{FF2B5EF4-FFF2-40B4-BE49-F238E27FC236}">
                <a16:creationId xmlns:a16="http://schemas.microsoft.com/office/drawing/2014/main" id="{338E122E-5E47-0942-B6C0-14EDF61C5931}"/>
              </a:ext>
            </a:extLst>
          </p:cNvPr>
          <p:cNvPicPr>
            <a:picLocks noChangeAspect="1"/>
          </p:cNvPicPr>
          <p:nvPr/>
        </p:nvPicPr>
        <p:blipFill>
          <a:blip r:embed="rId4"/>
          <a:stretch>
            <a:fillRect/>
          </a:stretch>
        </p:blipFill>
        <p:spPr>
          <a:xfrm>
            <a:off x="3444120" y="0"/>
            <a:ext cx="3429000" cy="2286000"/>
          </a:xfrm>
          <a:prstGeom prst="rect">
            <a:avLst/>
          </a:prstGeom>
        </p:spPr>
      </p:pic>
      <p:pic>
        <p:nvPicPr>
          <p:cNvPr id="3" name="Picture 2">
            <a:extLst>
              <a:ext uri="{FF2B5EF4-FFF2-40B4-BE49-F238E27FC236}">
                <a16:creationId xmlns:a16="http://schemas.microsoft.com/office/drawing/2014/main" id="{72D823C3-EA70-B644-AF70-F6EA967C165D}"/>
              </a:ext>
            </a:extLst>
          </p:cNvPr>
          <p:cNvPicPr>
            <a:picLocks noChangeAspect="1"/>
          </p:cNvPicPr>
          <p:nvPr/>
        </p:nvPicPr>
        <p:blipFill>
          <a:blip r:embed="rId5"/>
          <a:stretch>
            <a:fillRect/>
          </a:stretch>
        </p:blipFill>
        <p:spPr>
          <a:xfrm>
            <a:off x="0" y="2381311"/>
            <a:ext cx="2286000" cy="2286000"/>
          </a:xfrm>
          <a:prstGeom prst="rect">
            <a:avLst/>
          </a:prstGeom>
        </p:spPr>
      </p:pic>
      <p:pic>
        <p:nvPicPr>
          <p:cNvPr id="5" name="Picture 4">
            <a:extLst>
              <a:ext uri="{FF2B5EF4-FFF2-40B4-BE49-F238E27FC236}">
                <a16:creationId xmlns:a16="http://schemas.microsoft.com/office/drawing/2014/main" id="{7B825F60-F79D-164C-91E0-047FE4DCFD80}"/>
              </a:ext>
            </a:extLst>
          </p:cNvPr>
          <p:cNvPicPr>
            <a:picLocks noChangeAspect="1"/>
          </p:cNvPicPr>
          <p:nvPr/>
        </p:nvPicPr>
        <p:blipFill>
          <a:blip r:embed="rId6"/>
          <a:stretch>
            <a:fillRect/>
          </a:stretch>
        </p:blipFill>
        <p:spPr>
          <a:xfrm>
            <a:off x="2286000" y="2381311"/>
            <a:ext cx="2286000" cy="2286000"/>
          </a:xfrm>
          <a:prstGeom prst="rect">
            <a:avLst/>
          </a:prstGeom>
        </p:spPr>
      </p:pic>
      <p:pic>
        <p:nvPicPr>
          <p:cNvPr id="7" name="Picture 6">
            <a:extLst>
              <a:ext uri="{FF2B5EF4-FFF2-40B4-BE49-F238E27FC236}">
                <a16:creationId xmlns:a16="http://schemas.microsoft.com/office/drawing/2014/main" id="{1F10F6E0-F54C-B740-919A-6BD6CA816F88}"/>
              </a:ext>
            </a:extLst>
          </p:cNvPr>
          <p:cNvPicPr>
            <a:picLocks noChangeAspect="1"/>
          </p:cNvPicPr>
          <p:nvPr/>
        </p:nvPicPr>
        <p:blipFill>
          <a:blip r:embed="rId7"/>
          <a:stretch>
            <a:fillRect/>
          </a:stretch>
        </p:blipFill>
        <p:spPr>
          <a:xfrm>
            <a:off x="4572000" y="2381311"/>
            <a:ext cx="2286000" cy="2286000"/>
          </a:xfrm>
          <a:prstGeom prst="rect">
            <a:avLst/>
          </a:prstGeom>
        </p:spPr>
      </p:pic>
      <p:sp>
        <p:nvSpPr>
          <p:cNvPr id="8" name="TextBox 7">
            <a:extLst>
              <a:ext uri="{FF2B5EF4-FFF2-40B4-BE49-F238E27FC236}">
                <a16:creationId xmlns:a16="http://schemas.microsoft.com/office/drawing/2014/main" id="{4F6CE7F4-E710-044D-A313-DA69ABD4A75F}"/>
              </a:ext>
            </a:extLst>
          </p:cNvPr>
          <p:cNvSpPr txBox="1"/>
          <p:nvPr/>
        </p:nvSpPr>
        <p:spPr>
          <a:xfrm>
            <a:off x="0" y="2286000"/>
            <a:ext cx="317292" cy="246221"/>
          </a:xfrm>
          <a:prstGeom prst="rect">
            <a:avLst/>
          </a:prstGeom>
          <a:noFill/>
        </p:spPr>
        <p:txBody>
          <a:bodyPr wrap="square" rtlCol="0">
            <a:spAutoFit/>
          </a:bodyPr>
          <a:lstStyle/>
          <a:p>
            <a:r>
              <a:rPr lang="en-US" sz="1000" b="1" dirty="0">
                <a:latin typeface="Helvetica" pitchFamily="2" charset="0"/>
              </a:rPr>
              <a:t>C</a:t>
            </a:r>
          </a:p>
        </p:txBody>
      </p:sp>
      <p:sp>
        <p:nvSpPr>
          <p:cNvPr id="9" name="TextBox 8">
            <a:extLst>
              <a:ext uri="{FF2B5EF4-FFF2-40B4-BE49-F238E27FC236}">
                <a16:creationId xmlns:a16="http://schemas.microsoft.com/office/drawing/2014/main" id="{9F6CCB6D-B065-E642-85BE-262191BB978C}"/>
              </a:ext>
            </a:extLst>
          </p:cNvPr>
          <p:cNvSpPr txBox="1"/>
          <p:nvPr/>
        </p:nvSpPr>
        <p:spPr>
          <a:xfrm>
            <a:off x="2349060" y="2286000"/>
            <a:ext cx="317292" cy="246221"/>
          </a:xfrm>
          <a:prstGeom prst="rect">
            <a:avLst/>
          </a:prstGeom>
          <a:noFill/>
        </p:spPr>
        <p:txBody>
          <a:bodyPr wrap="square" rtlCol="0">
            <a:spAutoFit/>
          </a:bodyPr>
          <a:lstStyle/>
          <a:p>
            <a:r>
              <a:rPr lang="en-US" sz="1000" b="1" dirty="0">
                <a:latin typeface="Helvetica" pitchFamily="2" charset="0"/>
              </a:rPr>
              <a:t>D</a:t>
            </a:r>
          </a:p>
        </p:txBody>
      </p:sp>
      <p:sp>
        <p:nvSpPr>
          <p:cNvPr id="10" name="TextBox 9">
            <a:extLst>
              <a:ext uri="{FF2B5EF4-FFF2-40B4-BE49-F238E27FC236}">
                <a16:creationId xmlns:a16="http://schemas.microsoft.com/office/drawing/2014/main" id="{7B7A72AF-7E53-D548-B5B5-5B8912D21934}"/>
              </a:ext>
            </a:extLst>
          </p:cNvPr>
          <p:cNvSpPr txBox="1"/>
          <p:nvPr/>
        </p:nvSpPr>
        <p:spPr>
          <a:xfrm>
            <a:off x="4624550" y="2286000"/>
            <a:ext cx="317292" cy="246221"/>
          </a:xfrm>
          <a:prstGeom prst="rect">
            <a:avLst/>
          </a:prstGeom>
          <a:noFill/>
        </p:spPr>
        <p:txBody>
          <a:bodyPr wrap="square" rtlCol="0">
            <a:spAutoFit/>
          </a:bodyPr>
          <a:lstStyle/>
          <a:p>
            <a:r>
              <a:rPr lang="en-US" sz="1000" b="1" dirty="0">
                <a:latin typeface="Helvetica" pitchFamily="2" charset="0"/>
              </a:rPr>
              <a:t>E</a:t>
            </a:r>
          </a:p>
        </p:txBody>
      </p:sp>
      <p:sp>
        <p:nvSpPr>
          <p:cNvPr id="15" name="TextBox 14">
            <a:extLst>
              <a:ext uri="{FF2B5EF4-FFF2-40B4-BE49-F238E27FC236}">
                <a16:creationId xmlns:a16="http://schemas.microsoft.com/office/drawing/2014/main" id="{819FBAA4-48EF-CE47-8D6D-637BD24B7170}"/>
              </a:ext>
            </a:extLst>
          </p:cNvPr>
          <p:cNvSpPr txBox="1"/>
          <p:nvPr/>
        </p:nvSpPr>
        <p:spPr>
          <a:xfrm>
            <a:off x="0" y="72800"/>
            <a:ext cx="317292" cy="246221"/>
          </a:xfrm>
          <a:prstGeom prst="rect">
            <a:avLst/>
          </a:prstGeom>
          <a:noFill/>
        </p:spPr>
        <p:txBody>
          <a:bodyPr wrap="square" rtlCol="0">
            <a:spAutoFit/>
          </a:bodyPr>
          <a:lstStyle/>
          <a:p>
            <a:r>
              <a:rPr lang="en-US" sz="1000" b="1" dirty="0">
                <a:latin typeface="Helvetica" pitchFamily="2" charset="0"/>
              </a:rPr>
              <a:t>A</a:t>
            </a:r>
          </a:p>
        </p:txBody>
      </p:sp>
      <p:sp>
        <p:nvSpPr>
          <p:cNvPr id="16" name="TextBox 15">
            <a:extLst>
              <a:ext uri="{FF2B5EF4-FFF2-40B4-BE49-F238E27FC236}">
                <a16:creationId xmlns:a16="http://schemas.microsoft.com/office/drawing/2014/main" id="{66E98CDE-1523-8C43-90A9-CAC27DDF4E0C}"/>
              </a:ext>
            </a:extLst>
          </p:cNvPr>
          <p:cNvSpPr txBox="1"/>
          <p:nvPr/>
        </p:nvSpPr>
        <p:spPr>
          <a:xfrm>
            <a:off x="3429000" y="72800"/>
            <a:ext cx="317292" cy="246221"/>
          </a:xfrm>
          <a:prstGeom prst="rect">
            <a:avLst/>
          </a:prstGeom>
          <a:noFill/>
        </p:spPr>
        <p:txBody>
          <a:bodyPr wrap="square" rtlCol="0">
            <a:spAutoFit/>
          </a:bodyPr>
          <a:lstStyle/>
          <a:p>
            <a:r>
              <a:rPr lang="en-US" sz="1000" b="1" dirty="0">
                <a:latin typeface="Helvetica" pitchFamily="2" charset="0"/>
              </a:rPr>
              <a:t>B</a:t>
            </a:r>
          </a:p>
        </p:txBody>
      </p:sp>
      <p:sp>
        <p:nvSpPr>
          <p:cNvPr id="2" name="Rectangle 1">
            <a:extLst>
              <a:ext uri="{FF2B5EF4-FFF2-40B4-BE49-F238E27FC236}">
                <a16:creationId xmlns:a16="http://schemas.microsoft.com/office/drawing/2014/main" id="{EFD74A95-F721-3944-A27C-0698F627B1D8}"/>
              </a:ext>
            </a:extLst>
          </p:cNvPr>
          <p:cNvSpPr/>
          <p:nvPr/>
        </p:nvSpPr>
        <p:spPr>
          <a:xfrm>
            <a:off x="0" y="5308414"/>
            <a:ext cx="6858000" cy="3200876"/>
          </a:xfrm>
          <a:prstGeom prst="rect">
            <a:avLst/>
          </a:prstGeom>
        </p:spPr>
        <p:txBody>
          <a:bodyPr wrap="square">
            <a:spAutoFit/>
          </a:bodyPr>
          <a:lstStyle/>
          <a:p>
            <a:r>
              <a:rPr lang="en-US" sz="1200" b="1" dirty="0">
                <a:latin typeface="Helvetica" pitchFamily="2" charset="0"/>
              </a:rPr>
              <a:t>Figure S2: Differences post supplementation microbiome composition are explained by baseline differences after randomization to study arm.</a:t>
            </a:r>
          </a:p>
          <a:p>
            <a:pPr marL="228600" indent="-228600">
              <a:buAutoNum type="alphaUcParenR"/>
            </a:pPr>
            <a:r>
              <a:rPr lang="en-US" sz="1100" dirty="0">
                <a:latin typeface="Helvetica" pitchFamily="2" charset="0"/>
              </a:rPr>
              <a:t>Microbiome beta diversity (CLR Euclidean) colored by relative abundance of </a:t>
            </a:r>
            <a:r>
              <a:rPr lang="en-US" sz="1100" i="1" dirty="0" err="1">
                <a:latin typeface="Helvetica" pitchFamily="2" charset="0"/>
              </a:rPr>
              <a:t>Prevotella</a:t>
            </a:r>
            <a:r>
              <a:rPr lang="en-US" sz="1100" dirty="0">
                <a:latin typeface="Helvetica" pitchFamily="2" charset="0"/>
              </a:rPr>
              <a:t> in each sample. Ellipses show 95% confidence interval around samples belonging to either EVOO (orange) or MCT (purple) supplementation arms. </a:t>
            </a:r>
          </a:p>
          <a:p>
            <a:pPr marL="228600" indent="-228600">
              <a:buAutoNum type="alphaUcParenR"/>
            </a:pPr>
            <a:r>
              <a:rPr lang="en-US" sz="1100" dirty="0">
                <a:latin typeface="Helvetica" pitchFamily="2" charset="0"/>
              </a:rPr>
              <a:t>Microbiome beta diversity (CLR Euclidean) colored by relative abundance of </a:t>
            </a:r>
            <a:r>
              <a:rPr lang="en-US" sz="1100" i="1" dirty="0">
                <a:latin typeface="Helvetica" pitchFamily="2" charset="0"/>
              </a:rPr>
              <a:t>Bacteroides</a:t>
            </a:r>
            <a:r>
              <a:rPr lang="en-US" sz="1100" dirty="0">
                <a:latin typeface="Helvetica" pitchFamily="2" charset="0"/>
              </a:rPr>
              <a:t> in each sample. As in A, ellipses show supplementation group separation.</a:t>
            </a:r>
          </a:p>
          <a:p>
            <a:pPr marL="228600" indent="-228600">
              <a:buAutoNum type="alphaUcParenR"/>
            </a:pPr>
            <a:r>
              <a:rPr lang="en-US" sz="1100" dirty="0">
                <a:latin typeface="Helvetica" pitchFamily="2" charset="0"/>
              </a:rPr>
              <a:t>Beta-diversity (CLR-Euclidean) for all samples colored by supplementation arm. All samples for each participant are shown.</a:t>
            </a:r>
          </a:p>
          <a:p>
            <a:pPr marL="228600" indent="-228600">
              <a:buAutoNum type="alphaUcParenR"/>
            </a:pPr>
            <a:r>
              <a:rPr lang="en-US" sz="1100" dirty="0">
                <a:latin typeface="Helvetica" pitchFamily="2" charset="0"/>
              </a:rPr>
              <a:t>Beta-diversity (CLR-Euclidean) of samples collected from subjects prior to supplementation (PERMANOVA test, for group differences, 999 permutations) demonstrating that at baseline, there were strong between group differences due to the randomization of all the </a:t>
            </a:r>
            <a:r>
              <a:rPr lang="en-US" sz="1100" i="1" dirty="0" err="1">
                <a:latin typeface="Helvetica" pitchFamily="2" charset="0"/>
              </a:rPr>
              <a:t>Prevotella</a:t>
            </a:r>
            <a:r>
              <a:rPr lang="en-US" sz="1100" dirty="0">
                <a:latin typeface="Helvetica" pitchFamily="2" charset="0"/>
              </a:rPr>
              <a:t> dominated individuals to the EVOO supplementation group.</a:t>
            </a:r>
          </a:p>
          <a:p>
            <a:pPr marL="228600" lvl="0" indent="-228600">
              <a:buFontTx/>
              <a:buAutoNum type="alphaUcParenR"/>
              <a:defRPr/>
            </a:pPr>
            <a:r>
              <a:rPr lang="en-US" sz="1100" dirty="0">
                <a:latin typeface="Helvetica" pitchFamily="2" charset="0"/>
              </a:rPr>
              <a:t>Beta-diversity (CLR-Euclidean) after supplementation (PERMANOVA test, for group differences, 999 permutations) demonstrating that the within individual clustering remains after supplementation and microbiomes are still different between the supplementation arms.</a:t>
            </a:r>
          </a:p>
          <a:p>
            <a:endParaRPr lang="en-US" sz="1200" dirty="0"/>
          </a:p>
          <a:p>
            <a:endParaRPr lang="en-US" sz="1200" b="1" dirty="0">
              <a:latin typeface="Helvetica" pitchFamily="2" charset="0"/>
            </a:endParaRPr>
          </a:p>
        </p:txBody>
      </p:sp>
    </p:spTree>
    <p:extLst>
      <p:ext uri="{BB962C8B-B14F-4D97-AF65-F5344CB8AC3E}">
        <p14:creationId xmlns:p14="http://schemas.microsoft.com/office/powerpoint/2010/main" val="3904131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72D0A-C31D-7948-A5E6-D6BF73FDCCD9}"/>
              </a:ext>
            </a:extLst>
          </p:cNvPr>
          <p:cNvPicPr>
            <a:picLocks noChangeAspect="1"/>
          </p:cNvPicPr>
          <p:nvPr/>
        </p:nvPicPr>
        <p:blipFill>
          <a:blip r:embed="rId3"/>
          <a:stretch>
            <a:fillRect/>
          </a:stretch>
        </p:blipFill>
        <p:spPr>
          <a:xfrm>
            <a:off x="367645" y="154072"/>
            <a:ext cx="5900322" cy="7635711"/>
          </a:xfrm>
          <a:prstGeom prst="rect">
            <a:avLst/>
          </a:prstGeom>
        </p:spPr>
      </p:pic>
      <p:sp>
        <p:nvSpPr>
          <p:cNvPr id="2" name="TextBox 1">
            <a:extLst>
              <a:ext uri="{FF2B5EF4-FFF2-40B4-BE49-F238E27FC236}">
                <a16:creationId xmlns:a16="http://schemas.microsoft.com/office/drawing/2014/main" id="{AF66CFC4-666A-8447-8224-5E295EF7EEC7}"/>
              </a:ext>
            </a:extLst>
          </p:cNvPr>
          <p:cNvSpPr txBox="1"/>
          <p:nvPr/>
        </p:nvSpPr>
        <p:spPr>
          <a:xfrm>
            <a:off x="0" y="7789783"/>
            <a:ext cx="6858000" cy="1354217"/>
          </a:xfrm>
          <a:prstGeom prst="rect">
            <a:avLst/>
          </a:prstGeom>
          <a:noFill/>
        </p:spPr>
        <p:txBody>
          <a:bodyPr wrap="square" rtlCol="0">
            <a:spAutoFit/>
          </a:bodyPr>
          <a:lstStyle/>
          <a:p>
            <a:r>
              <a:rPr lang="en-US" sz="1200" b="1" dirty="0">
                <a:latin typeface="Helvetica" pitchFamily="2" charset="0"/>
              </a:rPr>
              <a:t>Figure S3: Serum biomarkers before and after supplementation with dietary oils</a:t>
            </a:r>
          </a:p>
          <a:p>
            <a:r>
              <a:rPr lang="en-US" sz="1000" dirty="0">
                <a:latin typeface="Helvetica" pitchFamily="2" charset="0"/>
              </a:rPr>
              <a:t>Paired comparisons between A) cholesterol, B) triglycerides (Trigs), C) High Density Lipoprotein (HDL), D) Low Density Lipoprotein (LDL), E) Non-HDL cholesterol (</a:t>
            </a:r>
            <a:r>
              <a:rPr lang="en-US" sz="1000" dirty="0" err="1">
                <a:latin typeface="Helvetica" pitchFamily="2" charset="0"/>
              </a:rPr>
              <a:t>NonHDL.Chol</a:t>
            </a:r>
            <a:r>
              <a:rPr lang="en-US" sz="1000" dirty="0">
                <a:latin typeface="Helvetica" pitchFamily="2" charset="0"/>
              </a:rPr>
              <a:t>), F) Glucose (</a:t>
            </a:r>
            <a:r>
              <a:rPr lang="en-US" sz="1000" dirty="0" err="1">
                <a:latin typeface="Helvetica" pitchFamily="2" charset="0"/>
              </a:rPr>
              <a:t>Glu</a:t>
            </a:r>
            <a:r>
              <a:rPr lang="en-US" sz="1000" dirty="0">
                <a:latin typeface="Helvetica" pitchFamily="2" charset="0"/>
              </a:rPr>
              <a:t>), G) Insulin (Ins), and H) Homeostatic Model Assessment for Insulin Resistance (</a:t>
            </a:r>
            <a:r>
              <a:rPr lang="en-US" sz="1000" dirty="0" err="1">
                <a:latin typeface="Helvetica" pitchFamily="2" charset="0"/>
              </a:rPr>
              <a:t>Homa.IR</a:t>
            </a:r>
            <a:r>
              <a:rPr lang="en-US" sz="1000" dirty="0">
                <a:latin typeface="Helvetica" pitchFamily="2" charset="0"/>
              </a:rPr>
              <a:t>) are not significantly different between supplementation arms. All FDR-corrected p-values &gt; 0.05 (paired Student’s t-test). Points indicate measured values at each time point, joined by lines between the same subject. Overlaid light grey lines show mean change from baseline for each group. Orange points  show data from olive oil participants (EVOO) and purple points show data from medium chain triglyceride participants (MCTs).</a:t>
            </a:r>
          </a:p>
        </p:txBody>
      </p:sp>
      <p:sp>
        <p:nvSpPr>
          <p:cNvPr id="4" name="TextBox 3">
            <a:extLst>
              <a:ext uri="{FF2B5EF4-FFF2-40B4-BE49-F238E27FC236}">
                <a16:creationId xmlns:a16="http://schemas.microsoft.com/office/drawing/2014/main" id="{46E1F3E1-882F-2641-9436-63053F23B626}"/>
              </a:ext>
            </a:extLst>
          </p:cNvPr>
          <p:cNvSpPr txBox="1"/>
          <p:nvPr/>
        </p:nvSpPr>
        <p:spPr>
          <a:xfrm>
            <a:off x="274987" y="157315"/>
            <a:ext cx="317292" cy="246221"/>
          </a:xfrm>
          <a:prstGeom prst="rect">
            <a:avLst/>
          </a:prstGeom>
          <a:noFill/>
        </p:spPr>
        <p:txBody>
          <a:bodyPr wrap="square" rtlCol="0">
            <a:spAutoFit/>
          </a:bodyPr>
          <a:lstStyle/>
          <a:p>
            <a:r>
              <a:rPr lang="en-US" sz="1000" b="1" dirty="0">
                <a:latin typeface="Helvetica" pitchFamily="2" charset="0"/>
              </a:rPr>
              <a:t>A</a:t>
            </a:r>
          </a:p>
        </p:txBody>
      </p:sp>
      <p:sp>
        <p:nvSpPr>
          <p:cNvPr id="5" name="TextBox 4">
            <a:extLst>
              <a:ext uri="{FF2B5EF4-FFF2-40B4-BE49-F238E27FC236}">
                <a16:creationId xmlns:a16="http://schemas.microsoft.com/office/drawing/2014/main" id="{F087FDE6-4203-B745-8344-3075036E7BE4}"/>
              </a:ext>
            </a:extLst>
          </p:cNvPr>
          <p:cNvSpPr txBox="1"/>
          <p:nvPr/>
        </p:nvSpPr>
        <p:spPr>
          <a:xfrm>
            <a:off x="3372757" y="154072"/>
            <a:ext cx="317292" cy="246221"/>
          </a:xfrm>
          <a:prstGeom prst="rect">
            <a:avLst/>
          </a:prstGeom>
          <a:noFill/>
        </p:spPr>
        <p:txBody>
          <a:bodyPr wrap="square" rtlCol="0">
            <a:spAutoFit/>
          </a:bodyPr>
          <a:lstStyle/>
          <a:p>
            <a:r>
              <a:rPr lang="en-US" sz="1000" b="1" dirty="0">
                <a:latin typeface="Helvetica" pitchFamily="2" charset="0"/>
              </a:rPr>
              <a:t>B</a:t>
            </a:r>
          </a:p>
        </p:txBody>
      </p:sp>
      <p:sp>
        <p:nvSpPr>
          <p:cNvPr id="6" name="TextBox 5">
            <a:extLst>
              <a:ext uri="{FF2B5EF4-FFF2-40B4-BE49-F238E27FC236}">
                <a16:creationId xmlns:a16="http://schemas.microsoft.com/office/drawing/2014/main" id="{88AC2876-3F2A-7049-A650-DD9A6E2C256B}"/>
              </a:ext>
            </a:extLst>
          </p:cNvPr>
          <p:cNvSpPr txBox="1"/>
          <p:nvPr/>
        </p:nvSpPr>
        <p:spPr>
          <a:xfrm>
            <a:off x="274987" y="2044247"/>
            <a:ext cx="317292" cy="246221"/>
          </a:xfrm>
          <a:prstGeom prst="rect">
            <a:avLst/>
          </a:prstGeom>
          <a:noFill/>
        </p:spPr>
        <p:txBody>
          <a:bodyPr wrap="square" rtlCol="0">
            <a:spAutoFit/>
          </a:bodyPr>
          <a:lstStyle/>
          <a:p>
            <a:r>
              <a:rPr lang="en-US" sz="1000" b="1" dirty="0">
                <a:latin typeface="Helvetica" pitchFamily="2" charset="0"/>
              </a:rPr>
              <a:t>C</a:t>
            </a:r>
          </a:p>
        </p:txBody>
      </p:sp>
      <p:sp>
        <p:nvSpPr>
          <p:cNvPr id="7" name="TextBox 6">
            <a:extLst>
              <a:ext uri="{FF2B5EF4-FFF2-40B4-BE49-F238E27FC236}">
                <a16:creationId xmlns:a16="http://schemas.microsoft.com/office/drawing/2014/main" id="{F4671FD2-5E6F-9D4A-AC27-886DAC3C527B}"/>
              </a:ext>
            </a:extLst>
          </p:cNvPr>
          <p:cNvSpPr txBox="1"/>
          <p:nvPr/>
        </p:nvSpPr>
        <p:spPr>
          <a:xfrm>
            <a:off x="3372757" y="2044246"/>
            <a:ext cx="317292" cy="246221"/>
          </a:xfrm>
          <a:prstGeom prst="rect">
            <a:avLst/>
          </a:prstGeom>
          <a:noFill/>
        </p:spPr>
        <p:txBody>
          <a:bodyPr wrap="square" rtlCol="0">
            <a:spAutoFit/>
          </a:bodyPr>
          <a:lstStyle/>
          <a:p>
            <a:r>
              <a:rPr lang="en-US" sz="1000" b="1" dirty="0">
                <a:latin typeface="Helvetica" pitchFamily="2" charset="0"/>
              </a:rPr>
              <a:t>D</a:t>
            </a:r>
          </a:p>
        </p:txBody>
      </p:sp>
      <p:sp>
        <p:nvSpPr>
          <p:cNvPr id="8" name="TextBox 7">
            <a:extLst>
              <a:ext uri="{FF2B5EF4-FFF2-40B4-BE49-F238E27FC236}">
                <a16:creationId xmlns:a16="http://schemas.microsoft.com/office/drawing/2014/main" id="{3123A52F-DBCA-894A-B3E0-FC56CEB699FC}"/>
              </a:ext>
            </a:extLst>
          </p:cNvPr>
          <p:cNvSpPr txBox="1"/>
          <p:nvPr/>
        </p:nvSpPr>
        <p:spPr>
          <a:xfrm>
            <a:off x="274987" y="3978312"/>
            <a:ext cx="317292" cy="246221"/>
          </a:xfrm>
          <a:prstGeom prst="rect">
            <a:avLst/>
          </a:prstGeom>
          <a:noFill/>
        </p:spPr>
        <p:txBody>
          <a:bodyPr wrap="square" rtlCol="0">
            <a:spAutoFit/>
          </a:bodyPr>
          <a:lstStyle/>
          <a:p>
            <a:r>
              <a:rPr lang="en-US" sz="1000" b="1" dirty="0">
                <a:latin typeface="Helvetica" pitchFamily="2" charset="0"/>
              </a:rPr>
              <a:t>E</a:t>
            </a:r>
          </a:p>
        </p:txBody>
      </p:sp>
      <p:sp>
        <p:nvSpPr>
          <p:cNvPr id="9" name="TextBox 8">
            <a:extLst>
              <a:ext uri="{FF2B5EF4-FFF2-40B4-BE49-F238E27FC236}">
                <a16:creationId xmlns:a16="http://schemas.microsoft.com/office/drawing/2014/main" id="{C5AD1EF9-61D4-0D42-B328-5FCC6DBE2963}"/>
              </a:ext>
            </a:extLst>
          </p:cNvPr>
          <p:cNvSpPr txBox="1"/>
          <p:nvPr/>
        </p:nvSpPr>
        <p:spPr>
          <a:xfrm>
            <a:off x="3372757" y="3976943"/>
            <a:ext cx="317292" cy="246221"/>
          </a:xfrm>
          <a:prstGeom prst="rect">
            <a:avLst/>
          </a:prstGeom>
          <a:noFill/>
        </p:spPr>
        <p:txBody>
          <a:bodyPr wrap="square" rtlCol="0">
            <a:spAutoFit/>
          </a:bodyPr>
          <a:lstStyle/>
          <a:p>
            <a:r>
              <a:rPr lang="en-US" sz="1000" b="1" dirty="0">
                <a:latin typeface="Helvetica" pitchFamily="2" charset="0"/>
              </a:rPr>
              <a:t>F</a:t>
            </a:r>
          </a:p>
        </p:txBody>
      </p:sp>
      <p:sp>
        <p:nvSpPr>
          <p:cNvPr id="10" name="TextBox 9">
            <a:extLst>
              <a:ext uri="{FF2B5EF4-FFF2-40B4-BE49-F238E27FC236}">
                <a16:creationId xmlns:a16="http://schemas.microsoft.com/office/drawing/2014/main" id="{8CCD6BBB-6795-B54B-A446-FB2847C08891}"/>
              </a:ext>
            </a:extLst>
          </p:cNvPr>
          <p:cNvSpPr txBox="1"/>
          <p:nvPr/>
        </p:nvSpPr>
        <p:spPr>
          <a:xfrm>
            <a:off x="274987" y="5909640"/>
            <a:ext cx="317292" cy="246221"/>
          </a:xfrm>
          <a:prstGeom prst="rect">
            <a:avLst/>
          </a:prstGeom>
          <a:noFill/>
        </p:spPr>
        <p:txBody>
          <a:bodyPr wrap="square" rtlCol="0">
            <a:spAutoFit/>
          </a:bodyPr>
          <a:lstStyle/>
          <a:p>
            <a:r>
              <a:rPr lang="en-US" sz="1000" b="1" dirty="0">
                <a:latin typeface="Helvetica" pitchFamily="2" charset="0"/>
              </a:rPr>
              <a:t>G</a:t>
            </a:r>
          </a:p>
        </p:txBody>
      </p:sp>
      <p:sp>
        <p:nvSpPr>
          <p:cNvPr id="11" name="TextBox 10">
            <a:extLst>
              <a:ext uri="{FF2B5EF4-FFF2-40B4-BE49-F238E27FC236}">
                <a16:creationId xmlns:a16="http://schemas.microsoft.com/office/drawing/2014/main" id="{E91FE9EE-C21B-474D-A513-BF00E1F1D351}"/>
              </a:ext>
            </a:extLst>
          </p:cNvPr>
          <p:cNvSpPr txBox="1"/>
          <p:nvPr/>
        </p:nvSpPr>
        <p:spPr>
          <a:xfrm>
            <a:off x="3372757" y="5908271"/>
            <a:ext cx="317292" cy="246221"/>
          </a:xfrm>
          <a:prstGeom prst="rect">
            <a:avLst/>
          </a:prstGeom>
          <a:noFill/>
        </p:spPr>
        <p:txBody>
          <a:bodyPr wrap="square" rtlCol="0">
            <a:spAutoFit/>
          </a:bodyPr>
          <a:lstStyle/>
          <a:p>
            <a:r>
              <a:rPr lang="en-US" sz="1000" b="1" dirty="0">
                <a:latin typeface="Helvetica" pitchFamily="2" charset="0"/>
              </a:rPr>
              <a:t>H</a:t>
            </a:r>
          </a:p>
        </p:txBody>
      </p:sp>
    </p:spTree>
    <p:extLst>
      <p:ext uri="{BB962C8B-B14F-4D97-AF65-F5344CB8AC3E}">
        <p14:creationId xmlns:p14="http://schemas.microsoft.com/office/powerpoint/2010/main" val="466231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F1F3BF-B103-C441-9390-8BB761E05712}"/>
              </a:ext>
            </a:extLst>
          </p:cNvPr>
          <p:cNvPicPr>
            <a:picLocks noChangeAspect="1"/>
          </p:cNvPicPr>
          <p:nvPr/>
        </p:nvPicPr>
        <p:blipFill>
          <a:blip r:embed="rId3"/>
          <a:stretch>
            <a:fillRect/>
          </a:stretch>
        </p:blipFill>
        <p:spPr>
          <a:xfrm>
            <a:off x="367645" y="0"/>
            <a:ext cx="6099142" cy="7893007"/>
          </a:xfrm>
          <a:prstGeom prst="rect">
            <a:avLst/>
          </a:prstGeom>
        </p:spPr>
      </p:pic>
      <p:pic>
        <p:nvPicPr>
          <p:cNvPr id="3" name="Picture 2">
            <a:extLst>
              <a:ext uri="{FF2B5EF4-FFF2-40B4-BE49-F238E27FC236}">
                <a16:creationId xmlns:a16="http://schemas.microsoft.com/office/drawing/2014/main" id="{15AAA11A-5F72-F846-A02B-80E9ACDF18D9}"/>
              </a:ext>
            </a:extLst>
          </p:cNvPr>
          <p:cNvPicPr>
            <a:picLocks noChangeAspect="1"/>
          </p:cNvPicPr>
          <p:nvPr/>
        </p:nvPicPr>
        <p:blipFill rotWithShape="1">
          <a:blip r:embed="rId4"/>
          <a:srcRect l="4429" t="24956" r="80069" b="31451"/>
          <a:stretch/>
        </p:blipFill>
        <p:spPr>
          <a:xfrm>
            <a:off x="5349711" y="6738223"/>
            <a:ext cx="1159497" cy="2309568"/>
          </a:xfrm>
          <a:prstGeom prst="rect">
            <a:avLst/>
          </a:prstGeom>
        </p:spPr>
      </p:pic>
      <p:sp>
        <p:nvSpPr>
          <p:cNvPr id="4" name="TextBox 3">
            <a:extLst>
              <a:ext uri="{FF2B5EF4-FFF2-40B4-BE49-F238E27FC236}">
                <a16:creationId xmlns:a16="http://schemas.microsoft.com/office/drawing/2014/main" id="{C6644A10-5730-D14E-9ECD-93088A71DA31}"/>
              </a:ext>
            </a:extLst>
          </p:cNvPr>
          <p:cNvSpPr txBox="1"/>
          <p:nvPr/>
        </p:nvSpPr>
        <p:spPr>
          <a:xfrm>
            <a:off x="0" y="8122693"/>
            <a:ext cx="5392132" cy="738664"/>
          </a:xfrm>
          <a:prstGeom prst="rect">
            <a:avLst/>
          </a:prstGeom>
          <a:noFill/>
        </p:spPr>
        <p:txBody>
          <a:bodyPr wrap="square" rtlCol="0">
            <a:spAutoFit/>
          </a:bodyPr>
          <a:lstStyle/>
          <a:p>
            <a:r>
              <a:rPr lang="en-US" sz="1200" b="1" dirty="0">
                <a:latin typeface="Helvetica" pitchFamily="2" charset="0"/>
              </a:rPr>
              <a:t>Figure S4 related to Figure 1: Daily microbiome composition by subject</a:t>
            </a:r>
          </a:p>
          <a:p>
            <a:r>
              <a:rPr lang="en-US" sz="1000" dirty="0">
                <a:latin typeface="Helvetica" pitchFamily="2" charset="0"/>
              </a:rPr>
              <a:t>Area charts showing relative abundance of the highest prevalence taxa in the data set for each subject by day over the study time course. Low abundance taxa are grouped together as “other”. </a:t>
            </a:r>
            <a:endParaRPr lang="en-US" sz="1000" b="1" dirty="0">
              <a:latin typeface="Helvetica" pitchFamily="2" charset="0"/>
            </a:endParaRPr>
          </a:p>
        </p:txBody>
      </p:sp>
    </p:spTree>
    <p:extLst>
      <p:ext uri="{BB962C8B-B14F-4D97-AF65-F5344CB8AC3E}">
        <p14:creationId xmlns:p14="http://schemas.microsoft.com/office/powerpoint/2010/main" val="29094192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122027</TotalTime>
  <Words>1283</Words>
  <Application>Microsoft Macintosh PowerPoint</Application>
  <PresentationFormat>Letter Paper (8.5x11 in)</PresentationFormat>
  <Paragraphs>108</Paragraphs>
  <Slides>21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Abigail J Cole</dc:creator>
  <cp:lastModifiedBy>Abigail J Cole</cp:lastModifiedBy>
  <cp:revision>151</cp:revision>
  <cp:lastPrinted>2018-07-05T19:32:10Z</cp:lastPrinted>
  <dcterms:created xsi:type="dcterms:W3CDTF">2018-01-10T16:18:24Z</dcterms:created>
  <dcterms:modified xsi:type="dcterms:W3CDTF">2018-08-08T15:39:41Z</dcterms:modified>
</cp:coreProperties>
</file>